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0" r:id="rId2"/>
    <p:sldId id="263" r:id="rId3"/>
    <p:sldId id="264" r:id="rId4"/>
    <p:sldId id="257" r:id="rId5"/>
    <p:sldId id="258" r:id="rId6"/>
    <p:sldId id="262" r:id="rId7"/>
    <p:sldId id="261" r:id="rId8"/>
  </p:sldIdLst>
  <p:sldSz cx="6858000" cy="9906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304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38A0BE9F-67C4-4DA9-8805-96DA03F42B84}" type="datetimeFigureOut">
              <a:rPr lang="de-DE" smtClean="0"/>
              <a:t>12.05.2021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C4CB167-640D-4B1A-A6EB-689C20B425A0}" type="slidenum">
              <a:rPr lang="de-DE" smtClean="0"/>
              <a:t>‹Nr.›</a:t>
            </a:fld>
            <a:endParaRPr lang="de-DE"/>
          </a:p>
        </p:txBody>
      </p:sp>
    </p:spTree>
    <p:extLst>
      <p:ext uri="{BB962C8B-B14F-4D97-AF65-F5344CB8AC3E}">
        <p14:creationId xmlns:p14="http://schemas.microsoft.com/office/powerpoint/2010/main" val="1193617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8A0BE9F-67C4-4DA9-8805-96DA03F42B84}" type="datetimeFigureOut">
              <a:rPr lang="de-DE" smtClean="0"/>
              <a:t>12.05.2021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C4CB167-640D-4B1A-A6EB-689C20B425A0}" type="slidenum">
              <a:rPr lang="de-DE" smtClean="0"/>
              <a:t>‹Nr.›</a:t>
            </a:fld>
            <a:endParaRPr lang="de-DE"/>
          </a:p>
        </p:txBody>
      </p:sp>
    </p:spTree>
    <p:extLst>
      <p:ext uri="{BB962C8B-B14F-4D97-AF65-F5344CB8AC3E}">
        <p14:creationId xmlns:p14="http://schemas.microsoft.com/office/powerpoint/2010/main" val="1928130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8A0BE9F-67C4-4DA9-8805-96DA03F42B84}" type="datetimeFigureOut">
              <a:rPr lang="de-DE" smtClean="0"/>
              <a:t>12.05.2021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C4CB167-640D-4B1A-A6EB-689C20B425A0}" type="slidenum">
              <a:rPr lang="de-DE" smtClean="0"/>
              <a:t>‹Nr.›</a:t>
            </a:fld>
            <a:endParaRPr lang="de-DE"/>
          </a:p>
        </p:txBody>
      </p:sp>
    </p:spTree>
    <p:extLst>
      <p:ext uri="{BB962C8B-B14F-4D97-AF65-F5344CB8AC3E}">
        <p14:creationId xmlns:p14="http://schemas.microsoft.com/office/powerpoint/2010/main" val="753411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8A0BE9F-67C4-4DA9-8805-96DA03F42B84}" type="datetimeFigureOut">
              <a:rPr lang="de-DE" smtClean="0"/>
              <a:t>12.05.2021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C4CB167-640D-4B1A-A6EB-689C20B425A0}" type="slidenum">
              <a:rPr lang="de-DE" smtClean="0"/>
              <a:t>‹Nr.›</a:t>
            </a:fld>
            <a:endParaRPr lang="de-DE"/>
          </a:p>
        </p:txBody>
      </p:sp>
    </p:spTree>
    <p:extLst>
      <p:ext uri="{BB962C8B-B14F-4D97-AF65-F5344CB8AC3E}">
        <p14:creationId xmlns:p14="http://schemas.microsoft.com/office/powerpoint/2010/main" val="43174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38A0BE9F-67C4-4DA9-8805-96DA03F42B84}" type="datetimeFigureOut">
              <a:rPr lang="de-DE" smtClean="0"/>
              <a:t>12.05.2021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C4CB167-640D-4B1A-A6EB-689C20B425A0}" type="slidenum">
              <a:rPr lang="de-DE" smtClean="0"/>
              <a:t>‹Nr.›</a:t>
            </a:fld>
            <a:endParaRPr lang="de-DE"/>
          </a:p>
        </p:txBody>
      </p:sp>
    </p:spTree>
    <p:extLst>
      <p:ext uri="{BB962C8B-B14F-4D97-AF65-F5344CB8AC3E}">
        <p14:creationId xmlns:p14="http://schemas.microsoft.com/office/powerpoint/2010/main" val="61147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38A0BE9F-67C4-4DA9-8805-96DA03F42B84}" type="datetimeFigureOut">
              <a:rPr lang="de-DE" smtClean="0"/>
              <a:t>12.05.2021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C4CB167-640D-4B1A-A6EB-689C20B425A0}" type="slidenum">
              <a:rPr lang="de-DE" smtClean="0"/>
              <a:t>‹Nr.›</a:t>
            </a:fld>
            <a:endParaRPr lang="de-DE"/>
          </a:p>
        </p:txBody>
      </p:sp>
    </p:spTree>
    <p:extLst>
      <p:ext uri="{BB962C8B-B14F-4D97-AF65-F5344CB8AC3E}">
        <p14:creationId xmlns:p14="http://schemas.microsoft.com/office/powerpoint/2010/main" val="303823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a:t>Mastertitelformat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38A0BE9F-67C4-4DA9-8805-96DA03F42B84}" type="datetimeFigureOut">
              <a:rPr lang="de-DE" smtClean="0"/>
              <a:t>12.05.2021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9C4CB167-640D-4B1A-A6EB-689C20B425A0}" type="slidenum">
              <a:rPr lang="de-DE" smtClean="0"/>
              <a:t>‹Nr.›</a:t>
            </a:fld>
            <a:endParaRPr lang="de-DE"/>
          </a:p>
        </p:txBody>
      </p:sp>
    </p:spTree>
    <p:extLst>
      <p:ext uri="{BB962C8B-B14F-4D97-AF65-F5344CB8AC3E}">
        <p14:creationId xmlns:p14="http://schemas.microsoft.com/office/powerpoint/2010/main" val="91999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38A0BE9F-67C4-4DA9-8805-96DA03F42B84}" type="datetimeFigureOut">
              <a:rPr lang="de-DE" smtClean="0"/>
              <a:t>12.05.2021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9C4CB167-640D-4B1A-A6EB-689C20B425A0}" type="slidenum">
              <a:rPr lang="de-DE" smtClean="0"/>
              <a:t>‹Nr.›</a:t>
            </a:fld>
            <a:endParaRPr lang="de-DE"/>
          </a:p>
        </p:txBody>
      </p:sp>
    </p:spTree>
    <p:extLst>
      <p:ext uri="{BB962C8B-B14F-4D97-AF65-F5344CB8AC3E}">
        <p14:creationId xmlns:p14="http://schemas.microsoft.com/office/powerpoint/2010/main" val="778659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0BE9F-67C4-4DA9-8805-96DA03F42B84}" type="datetimeFigureOut">
              <a:rPr lang="de-DE" smtClean="0"/>
              <a:t>12.05.2021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9C4CB167-640D-4B1A-A6EB-689C20B425A0}" type="slidenum">
              <a:rPr lang="de-DE" smtClean="0"/>
              <a:t>‹Nr.›</a:t>
            </a:fld>
            <a:endParaRPr lang="de-DE"/>
          </a:p>
        </p:txBody>
      </p:sp>
    </p:spTree>
    <p:extLst>
      <p:ext uri="{BB962C8B-B14F-4D97-AF65-F5344CB8AC3E}">
        <p14:creationId xmlns:p14="http://schemas.microsoft.com/office/powerpoint/2010/main" val="569460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38A0BE9F-67C4-4DA9-8805-96DA03F42B84}" type="datetimeFigureOut">
              <a:rPr lang="de-DE" smtClean="0"/>
              <a:t>12.05.2021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C4CB167-640D-4B1A-A6EB-689C20B425A0}" type="slidenum">
              <a:rPr lang="de-DE" smtClean="0"/>
              <a:t>‹Nr.›</a:t>
            </a:fld>
            <a:endParaRPr lang="de-DE"/>
          </a:p>
        </p:txBody>
      </p:sp>
    </p:spTree>
    <p:extLst>
      <p:ext uri="{BB962C8B-B14F-4D97-AF65-F5344CB8AC3E}">
        <p14:creationId xmlns:p14="http://schemas.microsoft.com/office/powerpoint/2010/main" val="284506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38A0BE9F-67C4-4DA9-8805-96DA03F42B84}" type="datetimeFigureOut">
              <a:rPr lang="de-DE" smtClean="0"/>
              <a:t>12.05.2021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C4CB167-640D-4B1A-A6EB-689C20B425A0}" type="slidenum">
              <a:rPr lang="de-DE" smtClean="0"/>
              <a:t>‹Nr.›</a:t>
            </a:fld>
            <a:endParaRPr lang="de-DE"/>
          </a:p>
        </p:txBody>
      </p:sp>
    </p:spTree>
    <p:extLst>
      <p:ext uri="{BB962C8B-B14F-4D97-AF65-F5344CB8AC3E}">
        <p14:creationId xmlns:p14="http://schemas.microsoft.com/office/powerpoint/2010/main" val="438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8A0BE9F-67C4-4DA9-8805-96DA03F42B84}" type="datetimeFigureOut">
              <a:rPr lang="de-DE" smtClean="0"/>
              <a:t>12.05.2021</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C4CB167-640D-4B1A-A6EB-689C20B425A0}" type="slidenum">
              <a:rPr lang="de-DE" smtClean="0"/>
              <a:t>‹Nr.›</a:t>
            </a:fld>
            <a:endParaRPr lang="de-DE"/>
          </a:p>
        </p:txBody>
      </p:sp>
    </p:spTree>
    <p:extLst>
      <p:ext uri="{BB962C8B-B14F-4D97-AF65-F5344CB8AC3E}">
        <p14:creationId xmlns:p14="http://schemas.microsoft.com/office/powerpoint/2010/main" val="11429598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D9AB568-196C-4E1A-8E3B-300AA887B295}"/>
              </a:ext>
            </a:extLst>
          </p:cNvPr>
          <p:cNvSpPr txBox="1"/>
          <p:nvPr/>
        </p:nvSpPr>
        <p:spPr>
          <a:xfrm>
            <a:off x="194305" y="461917"/>
            <a:ext cx="3870542" cy="3556679"/>
          </a:xfrm>
          <a:prstGeom prst="rect">
            <a:avLst/>
          </a:prstGeom>
          <a:noFill/>
        </p:spPr>
        <p:txBody>
          <a:bodyPr wrap="square" rtlCol="0">
            <a:spAutoFit/>
          </a:bodyPr>
          <a:lstStyle/>
          <a:p>
            <a:r>
              <a:rPr lang="de-DE" sz="1200" dirty="0">
                <a:latin typeface="Century Gothic" panose="020B0502020202020204" pitchFamily="34" charset="0"/>
              </a:rPr>
              <a:t>Hinweis zur Folie 1</a:t>
            </a:r>
          </a:p>
          <a:p>
            <a:endParaRPr lang="de-DE" sz="1200" dirty="0">
              <a:latin typeface="Century Gothic" panose="020B0502020202020204" pitchFamily="34" charset="0"/>
            </a:endParaRPr>
          </a:p>
          <a:p>
            <a:pPr algn="just">
              <a:lnSpc>
                <a:spcPct val="130000"/>
              </a:lnSpc>
            </a:pPr>
            <a:r>
              <a:rPr lang="de-DE" sz="1200" dirty="0">
                <a:latin typeface="Century Gothic" panose="020B0502020202020204" pitchFamily="34" charset="0"/>
              </a:rPr>
              <a:t>Ich habe sie als Regelplakat für die Videokonferenz konzipiert. Sie kann per Email versendet, und dann zu Hause farbig oder in Graustufen ausgedruckt, laminiert und am Arbeitsplatz des Kindes aufgehängt werden. </a:t>
            </a:r>
          </a:p>
          <a:p>
            <a:pPr algn="just">
              <a:lnSpc>
                <a:spcPct val="130000"/>
              </a:lnSpc>
            </a:pPr>
            <a:endParaRPr lang="de-DE" sz="1200" dirty="0">
              <a:latin typeface="Century Gothic" panose="020B0502020202020204" pitchFamily="34" charset="0"/>
            </a:endParaRPr>
          </a:p>
          <a:p>
            <a:pPr algn="just">
              <a:lnSpc>
                <a:spcPct val="130000"/>
              </a:lnSpc>
            </a:pPr>
            <a:r>
              <a:rPr lang="de-DE" sz="1200" dirty="0">
                <a:latin typeface="Century Gothic" panose="020B0502020202020204" pitchFamily="34" charset="0"/>
              </a:rPr>
              <a:t>Um die Inhalte passgenau zu modifizieren, klicken Sie mit dem </a:t>
            </a:r>
            <a:r>
              <a:rPr lang="de-DE" sz="1200" dirty="0" err="1">
                <a:latin typeface="Century Gothic" panose="020B0502020202020204" pitchFamily="34" charset="0"/>
              </a:rPr>
              <a:t>Curser</a:t>
            </a:r>
            <a:r>
              <a:rPr lang="de-DE" sz="1200" dirty="0">
                <a:latin typeface="Century Gothic" panose="020B0502020202020204" pitchFamily="34" charset="0"/>
              </a:rPr>
              <a:t> in die jeweilige Tabellenzeile und überschreiben Sie diese. </a:t>
            </a:r>
          </a:p>
          <a:p>
            <a:pPr algn="just">
              <a:lnSpc>
                <a:spcPct val="130000"/>
              </a:lnSpc>
            </a:pPr>
            <a:endParaRPr lang="de-DE" sz="1200" dirty="0">
              <a:latin typeface="Century Gothic" panose="020B0502020202020204" pitchFamily="34" charset="0"/>
            </a:endParaRPr>
          </a:p>
          <a:p>
            <a:pPr algn="just">
              <a:lnSpc>
                <a:spcPct val="130000"/>
              </a:lnSpc>
            </a:pPr>
            <a:r>
              <a:rPr lang="de-DE" sz="1200" dirty="0">
                <a:latin typeface="Century Gothic" panose="020B0502020202020204" pitchFamily="34" charset="0"/>
              </a:rPr>
              <a:t>Um sie für den Emailversand aus dieser Präsentation zu isolieren gehen Sie folgender-maßen vor:</a:t>
            </a:r>
          </a:p>
        </p:txBody>
      </p:sp>
      <p:pic>
        <p:nvPicPr>
          <p:cNvPr id="4" name="Grafik 3">
            <a:extLst>
              <a:ext uri="{FF2B5EF4-FFF2-40B4-BE49-F238E27FC236}">
                <a16:creationId xmlns:a16="http://schemas.microsoft.com/office/drawing/2014/main" id="{5AEEF2F5-CFDB-4110-B302-37746A181D2E}"/>
              </a:ext>
            </a:extLst>
          </p:cNvPr>
          <p:cNvPicPr>
            <a:picLocks noChangeAspect="1"/>
          </p:cNvPicPr>
          <p:nvPr/>
        </p:nvPicPr>
        <p:blipFill>
          <a:blip r:embed="rId2"/>
          <a:stretch>
            <a:fillRect/>
          </a:stretch>
        </p:blipFill>
        <p:spPr>
          <a:xfrm>
            <a:off x="4406228" y="631821"/>
            <a:ext cx="2326808" cy="3402368"/>
          </a:xfrm>
          <a:prstGeom prst="rect">
            <a:avLst/>
          </a:prstGeom>
          <a:ln>
            <a:solidFill>
              <a:schemeClr val="tx1"/>
            </a:solidFill>
          </a:ln>
        </p:spPr>
      </p:pic>
      <p:pic>
        <p:nvPicPr>
          <p:cNvPr id="7" name="Grafik 6">
            <a:extLst>
              <a:ext uri="{FF2B5EF4-FFF2-40B4-BE49-F238E27FC236}">
                <a16:creationId xmlns:a16="http://schemas.microsoft.com/office/drawing/2014/main" id="{8134BD45-CF50-4D95-8816-DBDF5DDB032A}"/>
              </a:ext>
            </a:extLst>
          </p:cNvPr>
          <p:cNvPicPr>
            <a:picLocks noChangeAspect="1"/>
          </p:cNvPicPr>
          <p:nvPr/>
        </p:nvPicPr>
        <p:blipFill>
          <a:blip r:embed="rId3"/>
          <a:stretch>
            <a:fillRect/>
          </a:stretch>
        </p:blipFill>
        <p:spPr>
          <a:xfrm>
            <a:off x="3501321" y="5842118"/>
            <a:ext cx="3144033" cy="3760136"/>
          </a:xfrm>
          <a:prstGeom prst="rect">
            <a:avLst/>
          </a:prstGeom>
        </p:spPr>
      </p:pic>
      <p:sp>
        <p:nvSpPr>
          <p:cNvPr id="37" name="Textfeld 36">
            <a:extLst>
              <a:ext uri="{FF2B5EF4-FFF2-40B4-BE49-F238E27FC236}">
                <a16:creationId xmlns:a16="http://schemas.microsoft.com/office/drawing/2014/main" id="{32843AD2-BE12-429A-867A-01E2617793B5}"/>
              </a:ext>
            </a:extLst>
          </p:cNvPr>
          <p:cNvSpPr txBox="1"/>
          <p:nvPr/>
        </p:nvSpPr>
        <p:spPr>
          <a:xfrm>
            <a:off x="263048" y="4611905"/>
            <a:ext cx="6156540" cy="1026756"/>
          </a:xfrm>
          <a:prstGeom prst="rect">
            <a:avLst/>
          </a:prstGeom>
          <a:noFill/>
        </p:spPr>
        <p:txBody>
          <a:bodyPr wrap="square">
            <a:spAutoFit/>
          </a:bodyPr>
          <a:lstStyle/>
          <a:p>
            <a:pPr>
              <a:lnSpc>
                <a:spcPct val="130000"/>
              </a:lnSpc>
            </a:pPr>
            <a:r>
              <a:rPr lang="de-DE" sz="1200" b="1" dirty="0">
                <a:latin typeface="Century Gothic" panose="020B0502020202020204" pitchFamily="34" charset="0"/>
              </a:rPr>
              <a:t>(1) Datei – (2) Drucken –  (3) Auswahl des Druckers (Print </a:t>
            </a:r>
            <a:r>
              <a:rPr lang="de-DE" sz="1200" b="1" dirty="0" err="1">
                <a:latin typeface="Century Gothic" panose="020B0502020202020204" pitchFamily="34" charset="0"/>
              </a:rPr>
              <a:t>to</a:t>
            </a:r>
            <a:r>
              <a:rPr lang="de-DE" sz="1200" b="1" dirty="0">
                <a:latin typeface="Century Gothic" panose="020B0502020202020204" pitchFamily="34" charset="0"/>
              </a:rPr>
              <a:t> PDF) –  (4) Auswahl drucken (nur die ausgewählte Folie)</a:t>
            </a:r>
          </a:p>
          <a:p>
            <a:pPr>
              <a:lnSpc>
                <a:spcPct val="130000"/>
              </a:lnSpc>
            </a:pPr>
            <a:endParaRPr lang="de-DE" sz="1200" b="1" dirty="0">
              <a:latin typeface="Century Gothic" panose="020B0502020202020204" pitchFamily="34" charset="0"/>
            </a:endParaRPr>
          </a:p>
          <a:p>
            <a:pPr>
              <a:lnSpc>
                <a:spcPct val="130000"/>
              </a:lnSpc>
            </a:pPr>
            <a:r>
              <a:rPr lang="de-DE" sz="1200" b="1" dirty="0">
                <a:latin typeface="Century Gothic" panose="020B0502020202020204" pitchFamily="34" charset="0"/>
              </a:rPr>
              <a:t>Druck speichern unter dem Namen Ihrer Wahl.</a:t>
            </a:r>
          </a:p>
        </p:txBody>
      </p:sp>
      <p:pic>
        <p:nvPicPr>
          <p:cNvPr id="10" name="Grafik 9">
            <a:extLst>
              <a:ext uri="{FF2B5EF4-FFF2-40B4-BE49-F238E27FC236}">
                <a16:creationId xmlns:a16="http://schemas.microsoft.com/office/drawing/2014/main" id="{CB2D664D-EE32-4729-AD03-F2F64A902C16}"/>
              </a:ext>
            </a:extLst>
          </p:cNvPr>
          <p:cNvPicPr>
            <a:picLocks noChangeAspect="1"/>
          </p:cNvPicPr>
          <p:nvPr/>
        </p:nvPicPr>
        <p:blipFill>
          <a:blip r:embed="rId4"/>
          <a:stretch>
            <a:fillRect/>
          </a:stretch>
        </p:blipFill>
        <p:spPr>
          <a:xfrm>
            <a:off x="601251" y="5842118"/>
            <a:ext cx="2628900" cy="2000250"/>
          </a:xfrm>
          <a:prstGeom prst="rect">
            <a:avLst/>
          </a:prstGeom>
        </p:spPr>
      </p:pic>
      <p:cxnSp>
        <p:nvCxnSpPr>
          <p:cNvPr id="15" name="Gerade Verbindung mit Pfeil 14">
            <a:extLst>
              <a:ext uri="{FF2B5EF4-FFF2-40B4-BE49-F238E27FC236}">
                <a16:creationId xmlns:a16="http://schemas.microsoft.com/office/drawing/2014/main" id="{8DDFCA13-0AA5-4C00-B045-FE4FB6227E66}"/>
              </a:ext>
            </a:extLst>
          </p:cNvPr>
          <p:cNvCxnSpPr>
            <a:cxnSpLocks/>
          </p:cNvCxnSpPr>
          <p:nvPr/>
        </p:nvCxnSpPr>
        <p:spPr>
          <a:xfrm flipV="1">
            <a:off x="501041" y="6363221"/>
            <a:ext cx="375781" cy="81419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BDD7BDEF-874D-4A95-9976-D166616EAB90}"/>
              </a:ext>
            </a:extLst>
          </p:cNvPr>
          <p:cNvSpPr txBox="1"/>
          <p:nvPr/>
        </p:nvSpPr>
        <p:spPr>
          <a:xfrm>
            <a:off x="221504" y="7133813"/>
            <a:ext cx="300624" cy="369332"/>
          </a:xfrm>
          <a:prstGeom prst="rect">
            <a:avLst/>
          </a:prstGeom>
          <a:noFill/>
        </p:spPr>
        <p:txBody>
          <a:bodyPr wrap="square" rtlCol="0">
            <a:spAutoFit/>
          </a:bodyPr>
          <a:lstStyle/>
          <a:p>
            <a:r>
              <a:rPr lang="de-DE" dirty="0"/>
              <a:t>1</a:t>
            </a:r>
          </a:p>
        </p:txBody>
      </p:sp>
      <p:sp>
        <p:nvSpPr>
          <p:cNvPr id="47" name="Textfeld 46">
            <a:extLst>
              <a:ext uri="{FF2B5EF4-FFF2-40B4-BE49-F238E27FC236}">
                <a16:creationId xmlns:a16="http://schemas.microsoft.com/office/drawing/2014/main" id="{FD7D0FB4-C47F-449E-8162-2122D7A1D11A}"/>
              </a:ext>
            </a:extLst>
          </p:cNvPr>
          <p:cNvSpPr txBox="1"/>
          <p:nvPr/>
        </p:nvSpPr>
        <p:spPr>
          <a:xfrm>
            <a:off x="2361691" y="8045825"/>
            <a:ext cx="300624" cy="369332"/>
          </a:xfrm>
          <a:prstGeom prst="rect">
            <a:avLst/>
          </a:prstGeom>
          <a:noFill/>
        </p:spPr>
        <p:txBody>
          <a:bodyPr wrap="square" rtlCol="0">
            <a:spAutoFit/>
          </a:bodyPr>
          <a:lstStyle/>
          <a:p>
            <a:r>
              <a:rPr lang="de-DE" dirty="0"/>
              <a:t>2</a:t>
            </a:r>
          </a:p>
        </p:txBody>
      </p:sp>
      <p:cxnSp>
        <p:nvCxnSpPr>
          <p:cNvPr id="48" name="Gerade Verbindung mit Pfeil 47">
            <a:extLst>
              <a:ext uri="{FF2B5EF4-FFF2-40B4-BE49-F238E27FC236}">
                <a16:creationId xmlns:a16="http://schemas.microsoft.com/office/drawing/2014/main" id="{289A4670-0393-479D-9973-F3462F8EC632}"/>
              </a:ext>
            </a:extLst>
          </p:cNvPr>
          <p:cNvCxnSpPr>
            <a:cxnSpLocks/>
            <a:stCxn id="47" idx="3"/>
          </p:cNvCxnSpPr>
          <p:nvPr/>
        </p:nvCxnSpPr>
        <p:spPr>
          <a:xfrm flipV="1">
            <a:off x="2662315" y="8110403"/>
            <a:ext cx="910197" cy="1200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feld 49">
            <a:extLst>
              <a:ext uri="{FF2B5EF4-FFF2-40B4-BE49-F238E27FC236}">
                <a16:creationId xmlns:a16="http://schemas.microsoft.com/office/drawing/2014/main" id="{A31145FD-3687-4BD4-8844-B2A2E185CDEF}"/>
              </a:ext>
            </a:extLst>
          </p:cNvPr>
          <p:cNvSpPr txBox="1"/>
          <p:nvPr/>
        </p:nvSpPr>
        <p:spPr>
          <a:xfrm>
            <a:off x="2663841" y="8362374"/>
            <a:ext cx="300624" cy="369332"/>
          </a:xfrm>
          <a:prstGeom prst="rect">
            <a:avLst/>
          </a:prstGeom>
          <a:noFill/>
        </p:spPr>
        <p:txBody>
          <a:bodyPr wrap="square" rtlCol="0">
            <a:spAutoFit/>
          </a:bodyPr>
          <a:lstStyle/>
          <a:p>
            <a:r>
              <a:rPr lang="de-DE" dirty="0"/>
              <a:t>3</a:t>
            </a:r>
          </a:p>
        </p:txBody>
      </p:sp>
      <p:cxnSp>
        <p:nvCxnSpPr>
          <p:cNvPr id="51" name="Gerade Verbindung mit Pfeil 50">
            <a:extLst>
              <a:ext uri="{FF2B5EF4-FFF2-40B4-BE49-F238E27FC236}">
                <a16:creationId xmlns:a16="http://schemas.microsoft.com/office/drawing/2014/main" id="{3A4AF015-89F5-41F3-8FB1-FBDF9B53C6F0}"/>
              </a:ext>
            </a:extLst>
          </p:cNvPr>
          <p:cNvCxnSpPr>
            <a:cxnSpLocks/>
          </p:cNvCxnSpPr>
          <p:nvPr/>
        </p:nvCxnSpPr>
        <p:spPr>
          <a:xfrm flipV="1">
            <a:off x="2980458" y="7503145"/>
            <a:ext cx="1954797" cy="9908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feld 51">
            <a:extLst>
              <a:ext uri="{FF2B5EF4-FFF2-40B4-BE49-F238E27FC236}">
                <a16:creationId xmlns:a16="http://schemas.microsoft.com/office/drawing/2014/main" id="{91BC1659-CF7C-4D94-BE2D-A62A77FE44E2}"/>
              </a:ext>
            </a:extLst>
          </p:cNvPr>
          <p:cNvSpPr txBox="1"/>
          <p:nvPr/>
        </p:nvSpPr>
        <p:spPr>
          <a:xfrm>
            <a:off x="3031004" y="8678791"/>
            <a:ext cx="300624" cy="369332"/>
          </a:xfrm>
          <a:prstGeom prst="rect">
            <a:avLst/>
          </a:prstGeom>
          <a:noFill/>
        </p:spPr>
        <p:txBody>
          <a:bodyPr wrap="square" rtlCol="0">
            <a:spAutoFit/>
          </a:bodyPr>
          <a:lstStyle/>
          <a:p>
            <a:r>
              <a:rPr lang="de-DE" dirty="0"/>
              <a:t>4</a:t>
            </a:r>
          </a:p>
        </p:txBody>
      </p:sp>
      <p:cxnSp>
        <p:nvCxnSpPr>
          <p:cNvPr id="55" name="Gerade Verbindung mit Pfeil 54">
            <a:extLst>
              <a:ext uri="{FF2B5EF4-FFF2-40B4-BE49-F238E27FC236}">
                <a16:creationId xmlns:a16="http://schemas.microsoft.com/office/drawing/2014/main" id="{B9B427D1-457C-41C5-9FD5-B74423E25C82}"/>
              </a:ext>
            </a:extLst>
          </p:cNvPr>
          <p:cNvCxnSpPr>
            <a:cxnSpLocks/>
          </p:cNvCxnSpPr>
          <p:nvPr/>
        </p:nvCxnSpPr>
        <p:spPr>
          <a:xfrm flipV="1">
            <a:off x="3230151" y="8170447"/>
            <a:ext cx="1447053" cy="7116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492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6D06E663-89EF-41FC-AB20-FE2DC74BBFBC}"/>
              </a:ext>
            </a:extLst>
          </p:cNvPr>
          <p:cNvSpPr/>
          <p:nvPr/>
        </p:nvSpPr>
        <p:spPr>
          <a:xfrm>
            <a:off x="177800" y="8872843"/>
            <a:ext cx="6591300" cy="844476"/>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abgerundete Ecken 4">
            <a:extLst>
              <a:ext uri="{FF2B5EF4-FFF2-40B4-BE49-F238E27FC236}">
                <a16:creationId xmlns:a16="http://schemas.microsoft.com/office/drawing/2014/main" id="{FFEF5B42-5723-4677-B1F0-9B52FC44E8D7}"/>
              </a:ext>
            </a:extLst>
          </p:cNvPr>
          <p:cNvSpPr/>
          <p:nvPr/>
        </p:nvSpPr>
        <p:spPr>
          <a:xfrm>
            <a:off x="152400" y="119746"/>
            <a:ext cx="6591300" cy="2243577"/>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83E25E61-610E-468D-AE41-30731F625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12" y="-85540"/>
            <a:ext cx="4942857" cy="3279395"/>
          </a:xfrm>
          <a:prstGeom prst="rect">
            <a:avLst/>
          </a:prstGeom>
        </p:spPr>
      </p:pic>
      <p:pic>
        <p:nvPicPr>
          <p:cNvPr id="7" name="Grafik 6" descr="Ein Bild, das rot, Gemüse, Paprika enthält.&#10;&#10;Automatisch generierte Beschreibung">
            <a:extLst>
              <a:ext uri="{FF2B5EF4-FFF2-40B4-BE49-F238E27FC236}">
                <a16:creationId xmlns:a16="http://schemas.microsoft.com/office/drawing/2014/main" id="{9CF18B50-797C-448C-A727-12FAD2672C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25171">
            <a:off x="4284597" y="1700615"/>
            <a:ext cx="402712" cy="649668"/>
          </a:xfrm>
          <a:prstGeom prst="rect">
            <a:avLst/>
          </a:prstGeom>
        </p:spPr>
      </p:pic>
      <p:pic>
        <p:nvPicPr>
          <p:cNvPr id="8" name="Grafik 7">
            <a:extLst>
              <a:ext uri="{FF2B5EF4-FFF2-40B4-BE49-F238E27FC236}">
                <a16:creationId xmlns:a16="http://schemas.microsoft.com/office/drawing/2014/main" id="{3E5AC6CA-9430-4C01-9A9D-296E98FA6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5188" y="1956483"/>
            <a:ext cx="1532640" cy="337065"/>
          </a:xfrm>
          <a:prstGeom prst="rect">
            <a:avLst/>
          </a:prstGeom>
        </p:spPr>
      </p:pic>
      <p:sp>
        <p:nvSpPr>
          <p:cNvPr id="9" name="Textfeld 8">
            <a:extLst>
              <a:ext uri="{FF2B5EF4-FFF2-40B4-BE49-F238E27FC236}">
                <a16:creationId xmlns:a16="http://schemas.microsoft.com/office/drawing/2014/main" id="{75C921ED-3A19-4F10-9883-7F8E6641007A}"/>
              </a:ext>
            </a:extLst>
          </p:cNvPr>
          <p:cNvSpPr txBox="1"/>
          <p:nvPr/>
        </p:nvSpPr>
        <p:spPr>
          <a:xfrm rot="19610425">
            <a:off x="3542645" y="732502"/>
            <a:ext cx="443915" cy="646331"/>
          </a:xfrm>
          <a:prstGeom prst="rect">
            <a:avLst/>
          </a:prstGeom>
          <a:noFill/>
        </p:spPr>
        <p:txBody>
          <a:bodyPr wrap="square" rtlCol="0">
            <a:spAutoFit/>
          </a:bodyPr>
          <a:lstStyle/>
          <a:p>
            <a:r>
              <a:rPr lang="de-DE" sz="3600" dirty="0">
                <a:latin typeface="Century Gothic" panose="020B0502020202020204" pitchFamily="34" charset="0"/>
              </a:rPr>
              <a:t>S</a:t>
            </a:r>
          </a:p>
        </p:txBody>
      </p:sp>
      <p:sp>
        <p:nvSpPr>
          <p:cNvPr id="10" name="Textfeld 9">
            <a:extLst>
              <a:ext uri="{FF2B5EF4-FFF2-40B4-BE49-F238E27FC236}">
                <a16:creationId xmlns:a16="http://schemas.microsoft.com/office/drawing/2014/main" id="{BE9DFFDA-5A74-444C-B466-996C1BCB6345}"/>
              </a:ext>
            </a:extLst>
          </p:cNvPr>
          <p:cNvSpPr txBox="1"/>
          <p:nvPr/>
        </p:nvSpPr>
        <p:spPr>
          <a:xfrm rot="20962543">
            <a:off x="3815110" y="610223"/>
            <a:ext cx="342900" cy="646331"/>
          </a:xfrm>
          <a:prstGeom prst="rect">
            <a:avLst/>
          </a:prstGeom>
          <a:noFill/>
        </p:spPr>
        <p:txBody>
          <a:bodyPr wrap="square" rtlCol="0">
            <a:spAutoFit/>
          </a:bodyPr>
          <a:lstStyle/>
          <a:p>
            <a:r>
              <a:rPr lang="de-DE" sz="3600" dirty="0">
                <a:latin typeface="Century Gothic" panose="020B0502020202020204" pitchFamily="34" charset="0"/>
              </a:rPr>
              <a:t>o</a:t>
            </a:r>
          </a:p>
        </p:txBody>
      </p:sp>
      <p:sp>
        <p:nvSpPr>
          <p:cNvPr id="11" name="Textfeld 10">
            <a:extLst>
              <a:ext uri="{FF2B5EF4-FFF2-40B4-BE49-F238E27FC236}">
                <a16:creationId xmlns:a16="http://schemas.microsoft.com/office/drawing/2014/main" id="{989E62E6-5ABE-454F-BA7D-2B8E1703FE94}"/>
              </a:ext>
            </a:extLst>
          </p:cNvPr>
          <p:cNvSpPr txBox="1"/>
          <p:nvPr/>
        </p:nvSpPr>
        <p:spPr>
          <a:xfrm rot="20962543">
            <a:off x="4373910" y="318123"/>
            <a:ext cx="342900" cy="646331"/>
          </a:xfrm>
          <a:prstGeom prst="rect">
            <a:avLst/>
          </a:prstGeom>
          <a:noFill/>
        </p:spPr>
        <p:txBody>
          <a:bodyPr wrap="square" rtlCol="0">
            <a:spAutoFit/>
          </a:bodyPr>
          <a:lstStyle/>
          <a:p>
            <a:r>
              <a:rPr lang="de-DE" sz="3600" dirty="0">
                <a:latin typeface="Century Gothic" panose="020B0502020202020204" pitchFamily="34" charset="0"/>
              </a:rPr>
              <a:t>k</a:t>
            </a:r>
          </a:p>
        </p:txBody>
      </p:sp>
      <p:sp>
        <p:nvSpPr>
          <p:cNvPr id="12" name="Textfeld 11">
            <a:extLst>
              <a:ext uri="{FF2B5EF4-FFF2-40B4-BE49-F238E27FC236}">
                <a16:creationId xmlns:a16="http://schemas.microsoft.com/office/drawing/2014/main" id="{069D655C-0A01-491D-8CD0-F223FC05FC14}"/>
              </a:ext>
            </a:extLst>
          </p:cNvPr>
          <p:cNvSpPr txBox="1"/>
          <p:nvPr/>
        </p:nvSpPr>
        <p:spPr>
          <a:xfrm rot="20962543">
            <a:off x="4678710" y="203823"/>
            <a:ext cx="342900" cy="646331"/>
          </a:xfrm>
          <a:prstGeom prst="rect">
            <a:avLst/>
          </a:prstGeom>
          <a:noFill/>
        </p:spPr>
        <p:txBody>
          <a:bodyPr wrap="square" rtlCol="0">
            <a:spAutoFit/>
          </a:bodyPr>
          <a:lstStyle/>
          <a:p>
            <a:r>
              <a:rPr lang="de-DE" sz="3600" dirty="0">
                <a:latin typeface="Century Gothic" panose="020B0502020202020204" pitchFamily="34" charset="0"/>
              </a:rPr>
              <a:t>l</a:t>
            </a:r>
          </a:p>
        </p:txBody>
      </p:sp>
      <p:sp>
        <p:nvSpPr>
          <p:cNvPr id="13" name="Textfeld 12">
            <a:extLst>
              <a:ext uri="{FF2B5EF4-FFF2-40B4-BE49-F238E27FC236}">
                <a16:creationId xmlns:a16="http://schemas.microsoft.com/office/drawing/2014/main" id="{1252D228-BD1E-4D98-B865-093CDE0C5DD0}"/>
              </a:ext>
            </a:extLst>
          </p:cNvPr>
          <p:cNvSpPr txBox="1"/>
          <p:nvPr/>
        </p:nvSpPr>
        <p:spPr>
          <a:xfrm rot="21342916">
            <a:off x="4843810" y="153023"/>
            <a:ext cx="342900" cy="646331"/>
          </a:xfrm>
          <a:prstGeom prst="rect">
            <a:avLst/>
          </a:prstGeom>
          <a:noFill/>
        </p:spPr>
        <p:txBody>
          <a:bodyPr wrap="square" rtlCol="0">
            <a:spAutoFit/>
          </a:bodyPr>
          <a:lstStyle/>
          <a:p>
            <a:r>
              <a:rPr lang="de-DE" sz="3600" dirty="0">
                <a:latin typeface="Century Gothic" panose="020B0502020202020204" pitchFamily="34" charset="0"/>
              </a:rPr>
              <a:t>a</a:t>
            </a:r>
          </a:p>
        </p:txBody>
      </p:sp>
      <p:sp>
        <p:nvSpPr>
          <p:cNvPr id="14" name="Textfeld 13">
            <a:extLst>
              <a:ext uri="{FF2B5EF4-FFF2-40B4-BE49-F238E27FC236}">
                <a16:creationId xmlns:a16="http://schemas.microsoft.com/office/drawing/2014/main" id="{12011682-FA94-41DF-B8EF-9AC387E2702F}"/>
              </a:ext>
            </a:extLst>
          </p:cNvPr>
          <p:cNvSpPr txBox="1"/>
          <p:nvPr/>
        </p:nvSpPr>
        <p:spPr>
          <a:xfrm rot="630555">
            <a:off x="5186710" y="114923"/>
            <a:ext cx="342900" cy="646331"/>
          </a:xfrm>
          <a:prstGeom prst="rect">
            <a:avLst/>
          </a:prstGeom>
          <a:noFill/>
        </p:spPr>
        <p:txBody>
          <a:bodyPr wrap="square" rtlCol="0">
            <a:spAutoFit/>
          </a:bodyPr>
          <a:lstStyle/>
          <a:p>
            <a:r>
              <a:rPr lang="de-DE" sz="3600" dirty="0">
                <a:latin typeface="Century Gothic" panose="020B0502020202020204" pitchFamily="34" charset="0"/>
              </a:rPr>
              <a:t>p</a:t>
            </a:r>
          </a:p>
        </p:txBody>
      </p:sp>
      <p:sp>
        <p:nvSpPr>
          <p:cNvPr id="15" name="Textfeld 14">
            <a:extLst>
              <a:ext uri="{FF2B5EF4-FFF2-40B4-BE49-F238E27FC236}">
                <a16:creationId xmlns:a16="http://schemas.microsoft.com/office/drawing/2014/main" id="{A9EFF223-B196-4FBB-A651-9514360433B3}"/>
              </a:ext>
            </a:extLst>
          </p:cNvPr>
          <p:cNvSpPr txBox="1"/>
          <p:nvPr/>
        </p:nvSpPr>
        <p:spPr>
          <a:xfrm rot="630555">
            <a:off x="5529610" y="153023"/>
            <a:ext cx="342900" cy="646331"/>
          </a:xfrm>
          <a:prstGeom prst="rect">
            <a:avLst/>
          </a:prstGeom>
          <a:noFill/>
        </p:spPr>
        <p:txBody>
          <a:bodyPr wrap="square" rtlCol="0">
            <a:spAutoFit/>
          </a:bodyPr>
          <a:lstStyle/>
          <a:p>
            <a:r>
              <a:rPr lang="de-DE" sz="3600" dirty="0">
                <a:latin typeface="Century Gothic" panose="020B0502020202020204" pitchFamily="34" charset="0"/>
              </a:rPr>
              <a:t>p</a:t>
            </a:r>
          </a:p>
        </p:txBody>
      </p:sp>
      <p:sp>
        <p:nvSpPr>
          <p:cNvPr id="16" name="Textfeld 15">
            <a:extLst>
              <a:ext uri="{FF2B5EF4-FFF2-40B4-BE49-F238E27FC236}">
                <a16:creationId xmlns:a16="http://schemas.microsoft.com/office/drawing/2014/main" id="{584A4E03-B679-4363-A1B0-A6E884FA566C}"/>
              </a:ext>
            </a:extLst>
          </p:cNvPr>
          <p:cNvSpPr txBox="1"/>
          <p:nvPr/>
        </p:nvSpPr>
        <p:spPr>
          <a:xfrm rot="630555">
            <a:off x="5885210" y="165723"/>
            <a:ext cx="342900" cy="646331"/>
          </a:xfrm>
          <a:prstGeom prst="rect">
            <a:avLst/>
          </a:prstGeom>
          <a:noFill/>
        </p:spPr>
        <p:txBody>
          <a:bodyPr wrap="square" rtlCol="0">
            <a:spAutoFit/>
          </a:bodyPr>
          <a:lstStyle/>
          <a:p>
            <a:r>
              <a:rPr lang="de-DE" sz="3600" dirty="0">
                <a:latin typeface="Century Gothic" panose="020B0502020202020204" pitchFamily="34" charset="0"/>
              </a:rPr>
              <a:t>t</a:t>
            </a:r>
          </a:p>
        </p:txBody>
      </p:sp>
      <p:sp>
        <p:nvSpPr>
          <p:cNvPr id="17" name="Textfeld 16">
            <a:extLst>
              <a:ext uri="{FF2B5EF4-FFF2-40B4-BE49-F238E27FC236}">
                <a16:creationId xmlns:a16="http://schemas.microsoft.com/office/drawing/2014/main" id="{91A03A75-114B-4FE0-91FA-251677FD683D}"/>
              </a:ext>
            </a:extLst>
          </p:cNvPr>
          <p:cNvSpPr txBox="1"/>
          <p:nvPr/>
        </p:nvSpPr>
        <p:spPr>
          <a:xfrm rot="21342916">
            <a:off x="5428010" y="1003923"/>
            <a:ext cx="342900" cy="646331"/>
          </a:xfrm>
          <a:prstGeom prst="rect">
            <a:avLst/>
          </a:prstGeom>
          <a:noFill/>
        </p:spPr>
        <p:txBody>
          <a:bodyPr wrap="square" rtlCol="0">
            <a:spAutoFit/>
          </a:bodyPr>
          <a:lstStyle/>
          <a:p>
            <a:r>
              <a:rPr lang="de-DE" sz="3600" dirty="0">
                <a:latin typeface="Century Gothic" panose="020B0502020202020204" pitchFamily="34" charset="0"/>
              </a:rPr>
              <a:t>d</a:t>
            </a:r>
          </a:p>
        </p:txBody>
      </p:sp>
      <p:sp>
        <p:nvSpPr>
          <p:cNvPr id="18" name="Textfeld 17">
            <a:extLst>
              <a:ext uri="{FF2B5EF4-FFF2-40B4-BE49-F238E27FC236}">
                <a16:creationId xmlns:a16="http://schemas.microsoft.com/office/drawing/2014/main" id="{A0CB7B6F-8869-4C2B-8401-F49B4C593E44}"/>
              </a:ext>
            </a:extLst>
          </p:cNvPr>
          <p:cNvSpPr txBox="1"/>
          <p:nvPr/>
        </p:nvSpPr>
        <p:spPr>
          <a:xfrm rot="630555">
            <a:off x="5770910" y="965823"/>
            <a:ext cx="342900" cy="646331"/>
          </a:xfrm>
          <a:prstGeom prst="rect">
            <a:avLst/>
          </a:prstGeom>
          <a:noFill/>
        </p:spPr>
        <p:txBody>
          <a:bodyPr wrap="square" rtlCol="0">
            <a:spAutoFit/>
          </a:bodyPr>
          <a:lstStyle/>
          <a:p>
            <a:r>
              <a:rPr lang="de-DE" sz="3600" dirty="0">
                <a:latin typeface="Century Gothic" panose="020B0502020202020204" pitchFamily="34" charset="0"/>
              </a:rPr>
              <a:t>a</a:t>
            </a:r>
          </a:p>
        </p:txBody>
      </p:sp>
      <p:sp>
        <p:nvSpPr>
          <p:cNvPr id="19" name="Textfeld 18">
            <a:extLst>
              <a:ext uri="{FF2B5EF4-FFF2-40B4-BE49-F238E27FC236}">
                <a16:creationId xmlns:a16="http://schemas.microsoft.com/office/drawing/2014/main" id="{F7908BCF-FB4E-41A0-A9C8-26AA82BF6373}"/>
              </a:ext>
            </a:extLst>
          </p:cNvPr>
          <p:cNvSpPr txBox="1"/>
          <p:nvPr/>
        </p:nvSpPr>
        <p:spPr>
          <a:xfrm rot="630555">
            <a:off x="6113810" y="1003923"/>
            <a:ext cx="342900" cy="646331"/>
          </a:xfrm>
          <a:prstGeom prst="rect">
            <a:avLst/>
          </a:prstGeom>
          <a:noFill/>
        </p:spPr>
        <p:txBody>
          <a:bodyPr wrap="square" rtlCol="0">
            <a:spAutoFit/>
          </a:bodyPr>
          <a:lstStyle/>
          <a:p>
            <a:r>
              <a:rPr lang="de-DE" sz="3600" dirty="0">
                <a:latin typeface="Century Gothic" panose="020B0502020202020204" pitchFamily="34" charset="0"/>
              </a:rPr>
              <a:t>s</a:t>
            </a:r>
          </a:p>
        </p:txBody>
      </p:sp>
      <p:pic>
        <p:nvPicPr>
          <p:cNvPr id="20" name="Grafik 19" descr="Ein Bild, das rot, Gemüse, Paprika enthält.&#10;&#10;Automatisch generierte Beschreibung">
            <a:extLst>
              <a:ext uri="{FF2B5EF4-FFF2-40B4-BE49-F238E27FC236}">
                <a16:creationId xmlns:a16="http://schemas.microsoft.com/office/drawing/2014/main" id="{99C0AD5E-F98C-4774-9311-3EDF20117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74829" flipH="1">
            <a:off x="3733385" y="1724469"/>
            <a:ext cx="402712" cy="649668"/>
          </a:xfrm>
          <a:prstGeom prst="rect">
            <a:avLst/>
          </a:prstGeom>
        </p:spPr>
      </p:pic>
      <p:sp>
        <p:nvSpPr>
          <p:cNvPr id="21" name="Rechteck: abgerundete Ecken 20">
            <a:extLst>
              <a:ext uri="{FF2B5EF4-FFF2-40B4-BE49-F238E27FC236}">
                <a16:creationId xmlns:a16="http://schemas.microsoft.com/office/drawing/2014/main" id="{C70E7CB9-AFE2-4713-A23B-519C81D403ED}"/>
              </a:ext>
            </a:extLst>
          </p:cNvPr>
          <p:cNvSpPr/>
          <p:nvPr/>
        </p:nvSpPr>
        <p:spPr>
          <a:xfrm>
            <a:off x="152400" y="2550890"/>
            <a:ext cx="6591300" cy="675895"/>
          </a:xfrm>
          <a:prstGeom prst="round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6A20A04C-3DAD-454E-9D3E-45BB7061FA3C}"/>
              </a:ext>
            </a:extLst>
          </p:cNvPr>
          <p:cNvSpPr txBox="1"/>
          <p:nvPr/>
        </p:nvSpPr>
        <p:spPr>
          <a:xfrm>
            <a:off x="254000" y="2623971"/>
            <a:ext cx="2522367" cy="448328"/>
          </a:xfrm>
          <a:prstGeom prst="rect">
            <a:avLst/>
          </a:prstGeom>
          <a:noFill/>
        </p:spPr>
        <p:txBody>
          <a:bodyPr wrap="square" rtlCol="0">
            <a:spAutoFit/>
          </a:bodyPr>
          <a:lstStyle/>
          <a:p>
            <a:pPr>
              <a:lnSpc>
                <a:spcPct val="130000"/>
              </a:lnSpc>
            </a:pPr>
            <a:r>
              <a:rPr lang="de-DE" sz="2000" b="1" dirty="0">
                <a:solidFill>
                  <a:schemeClr val="bg1"/>
                </a:solidFill>
                <a:latin typeface="Century Gothic" panose="020B0502020202020204" pitchFamily="34" charset="0"/>
              </a:rPr>
              <a:t>Bereite dich vor:</a:t>
            </a:r>
            <a:endParaRPr lang="de-DE" sz="2000" b="1" dirty="0">
              <a:latin typeface="Century Gothic" panose="020B0502020202020204" pitchFamily="34" charset="0"/>
            </a:endParaRPr>
          </a:p>
        </p:txBody>
      </p:sp>
      <p:sp>
        <p:nvSpPr>
          <p:cNvPr id="23" name="Textfeld 22">
            <a:extLst>
              <a:ext uri="{FF2B5EF4-FFF2-40B4-BE49-F238E27FC236}">
                <a16:creationId xmlns:a16="http://schemas.microsoft.com/office/drawing/2014/main" id="{ECBE591A-1B71-48F6-8290-1A81DEF4D66D}"/>
              </a:ext>
            </a:extLst>
          </p:cNvPr>
          <p:cNvSpPr txBox="1"/>
          <p:nvPr/>
        </p:nvSpPr>
        <p:spPr>
          <a:xfrm>
            <a:off x="637206" y="515760"/>
            <a:ext cx="2560467" cy="961738"/>
          </a:xfrm>
          <a:prstGeom prst="rect">
            <a:avLst/>
          </a:prstGeom>
          <a:noFill/>
        </p:spPr>
        <p:txBody>
          <a:bodyPr wrap="square" rtlCol="0">
            <a:spAutoFit/>
          </a:bodyPr>
          <a:lstStyle/>
          <a:p>
            <a:pPr algn="ctr">
              <a:lnSpc>
                <a:spcPct val="130000"/>
              </a:lnSpc>
            </a:pPr>
            <a:r>
              <a:rPr lang="de-DE" sz="2000" b="1" dirty="0">
                <a:latin typeface="Century Gothic" panose="020B0502020202020204" pitchFamily="34" charset="0"/>
              </a:rPr>
              <a:t>Computerkreis</a:t>
            </a:r>
          </a:p>
          <a:p>
            <a:pPr algn="ctr">
              <a:lnSpc>
                <a:spcPct val="130000"/>
              </a:lnSpc>
            </a:pPr>
            <a:endParaRPr lang="de-DE" sz="1100" b="1" dirty="0">
              <a:latin typeface="Century Gothic" panose="020B0502020202020204" pitchFamily="34" charset="0"/>
            </a:endParaRPr>
          </a:p>
          <a:p>
            <a:pPr algn="ctr">
              <a:lnSpc>
                <a:spcPct val="130000"/>
              </a:lnSpc>
            </a:pPr>
            <a:r>
              <a:rPr lang="de-DE" sz="1400" b="1" dirty="0">
                <a:latin typeface="Century Gothic" panose="020B0502020202020204" pitchFamily="34" charset="0"/>
              </a:rPr>
              <a:t>der Klasse …</a:t>
            </a:r>
          </a:p>
        </p:txBody>
      </p:sp>
      <p:graphicFrame>
        <p:nvGraphicFramePr>
          <p:cNvPr id="24" name="Tabelle 34">
            <a:extLst>
              <a:ext uri="{FF2B5EF4-FFF2-40B4-BE49-F238E27FC236}">
                <a16:creationId xmlns:a16="http://schemas.microsoft.com/office/drawing/2014/main" id="{82D81E8A-77E2-4481-9F75-17AD6691FB54}"/>
              </a:ext>
            </a:extLst>
          </p:cNvPr>
          <p:cNvGraphicFramePr>
            <a:graphicFrameLocks noGrp="1"/>
          </p:cNvGraphicFramePr>
          <p:nvPr>
            <p:extLst>
              <p:ext uri="{D42A27DB-BD31-4B8C-83A1-F6EECF244321}">
                <p14:modId xmlns:p14="http://schemas.microsoft.com/office/powerpoint/2010/main" val="3083615685"/>
              </p:ext>
            </p:extLst>
          </p:nvPr>
        </p:nvGraphicFramePr>
        <p:xfrm>
          <a:off x="809842" y="3452590"/>
          <a:ext cx="5819558" cy="1854200"/>
        </p:xfrm>
        <a:graphic>
          <a:graphicData uri="http://schemas.openxmlformats.org/drawingml/2006/table">
            <a:tbl>
              <a:tblPr firstRow="1" bandRow="1">
                <a:tableStyleId>{073A0DAA-6AF3-43AB-8588-CEC1D06C72B9}</a:tableStyleId>
              </a:tblPr>
              <a:tblGrid>
                <a:gridCol w="5819558">
                  <a:extLst>
                    <a:ext uri="{9D8B030D-6E8A-4147-A177-3AD203B41FA5}">
                      <a16:colId xmlns:a16="http://schemas.microsoft.com/office/drawing/2014/main" val="419575913"/>
                    </a:ext>
                  </a:extLst>
                </a:gridCol>
              </a:tblGrid>
              <a:tr h="370840">
                <a:tc>
                  <a:txBody>
                    <a:bodyPr/>
                    <a:lstStyle/>
                    <a:p>
                      <a:r>
                        <a:rPr lang="de-DE" b="0" dirty="0">
                          <a:solidFill>
                            <a:sysClr val="windowText" lastClr="000000"/>
                          </a:solidFill>
                          <a:latin typeface="Century Gothic" panose="020B0502020202020204" pitchFamily="34" charset="0"/>
                        </a:rPr>
                        <a:t>Stelle dir vor, dein Schreibtisch steht in unserer Klasse!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3170744"/>
                  </a:ext>
                </a:extLst>
              </a:tr>
              <a:tr h="370840">
                <a:tc>
                  <a:txBody>
                    <a:bodyPr/>
                    <a:lstStyle/>
                    <a:p>
                      <a:r>
                        <a:rPr lang="de-DE" sz="1350" b="0" kern="1200" dirty="0">
                          <a:solidFill>
                            <a:sysClr val="windowText" lastClr="000000"/>
                          </a:solidFill>
                          <a:latin typeface="Century Gothic" panose="020B0502020202020204" pitchFamily="34" charset="0"/>
                          <a:ea typeface="+mn-ea"/>
                          <a:cs typeface="+mn-cs"/>
                        </a:rPr>
                        <a:t>Räume ihn auf und lege Spielsachen beiseite!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4815450"/>
                  </a:ext>
                </a:extLst>
              </a:tr>
              <a:tr h="370840">
                <a:tc>
                  <a:txBody>
                    <a:bodyPr/>
                    <a:lstStyle/>
                    <a:p>
                      <a:r>
                        <a:rPr lang="de-DE" sz="1350" b="0" kern="1200" dirty="0">
                          <a:solidFill>
                            <a:sysClr val="windowText" lastClr="000000"/>
                          </a:solidFill>
                          <a:latin typeface="Century Gothic" panose="020B0502020202020204" pitchFamily="34" charset="0"/>
                          <a:ea typeface="+mn-ea"/>
                          <a:cs typeface="+mn-cs"/>
                        </a:rPr>
                        <a:t>Lege die Hefte und Bücher bereit, die du heute brauchst.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127331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50" b="0" kern="1200" dirty="0">
                          <a:solidFill>
                            <a:sysClr val="windowText" lastClr="000000"/>
                          </a:solidFill>
                          <a:latin typeface="Century Gothic" panose="020B0502020202020204" pitchFamily="34" charset="0"/>
                          <a:ea typeface="+mn-ea"/>
                          <a:cs typeface="+mn-cs"/>
                        </a:rPr>
                        <a:t>Achte darauf, dass dein Computer sicher mit Strom versorgt wird.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671970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50" b="0" kern="1200" dirty="0">
                          <a:solidFill>
                            <a:sysClr val="windowText" lastClr="000000"/>
                          </a:solidFill>
                          <a:latin typeface="Century Gothic" panose="020B0502020202020204" pitchFamily="34" charset="0"/>
                          <a:ea typeface="+mn-ea"/>
                          <a:cs typeface="+mn-cs"/>
                        </a:rPr>
                        <a:t>Sei pünktlich da, damit ich dich einladen kann.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6114877"/>
                  </a:ext>
                </a:extLst>
              </a:tr>
            </a:tbl>
          </a:graphicData>
        </a:graphic>
      </p:graphicFrame>
      <p:sp>
        <p:nvSpPr>
          <p:cNvPr id="25" name="Rechteck: abgerundete Ecken 24">
            <a:extLst>
              <a:ext uri="{FF2B5EF4-FFF2-40B4-BE49-F238E27FC236}">
                <a16:creationId xmlns:a16="http://schemas.microsoft.com/office/drawing/2014/main" id="{E0A3A8D1-7D2B-4D05-8C9B-D89854CB02B0}"/>
              </a:ext>
            </a:extLst>
          </p:cNvPr>
          <p:cNvSpPr/>
          <p:nvPr/>
        </p:nvSpPr>
        <p:spPr>
          <a:xfrm>
            <a:off x="152400" y="5543429"/>
            <a:ext cx="6591300" cy="675895"/>
          </a:xfrm>
          <a:prstGeom prst="round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a:extLst>
              <a:ext uri="{FF2B5EF4-FFF2-40B4-BE49-F238E27FC236}">
                <a16:creationId xmlns:a16="http://schemas.microsoft.com/office/drawing/2014/main" id="{71D055B4-98E6-46B7-87F7-B05D87DC4301}"/>
              </a:ext>
            </a:extLst>
          </p:cNvPr>
          <p:cNvSpPr txBox="1"/>
          <p:nvPr/>
        </p:nvSpPr>
        <p:spPr>
          <a:xfrm>
            <a:off x="215900" y="5657212"/>
            <a:ext cx="4705844" cy="448328"/>
          </a:xfrm>
          <a:prstGeom prst="rect">
            <a:avLst/>
          </a:prstGeom>
          <a:noFill/>
        </p:spPr>
        <p:txBody>
          <a:bodyPr wrap="square" rtlCol="0">
            <a:spAutoFit/>
          </a:bodyPr>
          <a:lstStyle/>
          <a:p>
            <a:pPr>
              <a:lnSpc>
                <a:spcPct val="130000"/>
              </a:lnSpc>
            </a:pPr>
            <a:r>
              <a:rPr lang="de-DE" sz="2000" b="1" dirty="0">
                <a:solidFill>
                  <a:schemeClr val="bg1"/>
                </a:solidFill>
                <a:latin typeface="Century Gothic" panose="020B0502020202020204" pitchFamily="34" charset="0"/>
              </a:rPr>
              <a:t>Regeln im Computerkreis:</a:t>
            </a:r>
            <a:endParaRPr lang="de-DE" sz="2000" b="1" dirty="0">
              <a:latin typeface="Century Gothic" panose="020B0502020202020204" pitchFamily="34" charset="0"/>
            </a:endParaRPr>
          </a:p>
        </p:txBody>
      </p:sp>
      <p:pic>
        <p:nvPicPr>
          <p:cNvPr id="27" name="Grafik 26">
            <a:extLst>
              <a:ext uri="{FF2B5EF4-FFF2-40B4-BE49-F238E27FC236}">
                <a16:creationId xmlns:a16="http://schemas.microsoft.com/office/drawing/2014/main" id="{BFF162B3-8070-4A0A-BE00-A448026534D3}"/>
              </a:ext>
            </a:extLst>
          </p:cNvPr>
          <p:cNvPicPr>
            <a:picLocks noChangeAspect="1"/>
          </p:cNvPicPr>
          <p:nvPr/>
        </p:nvPicPr>
        <p:blipFill>
          <a:blip r:embed="rId7"/>
          <a:stretch>
            <a:fillRect/>
          </a:stretch>
        </p:blipFill>
        <p:spPr>
          <a:xfrm>
            <a:off x="315916" y="3423497"/>
            <a:ext cx="352880" cy="1917001"/>
          </a:xfrm>
          <a:prstGeom prst="rect">
            <a:avLst/>
          </a:prstGeom>
        </p:spPr>
      </p:pic>
      <p:graphicFrame>
        <p:nvGraphicFramePr>
          <p:cNvPr id="28" name="Tabelle 34">
            <a:extLst>
              <a:ext uri="{FF2B5EF4-FFF2-40B4-BE49-F238E27FC236}">
                <a16:creationId xmlns:a16="http://schemas.microsoft.com/office/drawing/2014/main" id="{357FF9CF-0672-4418-9A8C-5980CD26D387}"/>
              </a:ext>
            </a:extLst>
          </p:cNvPr>
          <p:cNvGraphicFramePr>
            <a:graphicFrameLocks noGrp="1"/>
          </p:cNvGraphicFramePr>
          <p:nvPr>
            <p:extLst>
              <p:ext uri="{D42A27DB-BD31-4B8C-83A1-F6EECF244321}">
                <p14:modId xmlns:p14="http://schemas.microsoft.com/office/powerpoint/2010/main" val="1613280196"/>
              </p:ext>
            </p:extLst>
          </p:nvPr>
        </p:nvGraphicFramePr>
        <p:xfrm>
          <a:off x="809842" y="6375000"/>
          <a:ext cx="5819558" cy="2225040"/>
        </p:xfrm>
        <a:graphic>
          <a:graphicData uri="http://schemas.openxmlformats.org/drawingml/2006/table">
            <a:tbl>
              <a:tblPr firstRow="1" bandRow="1">
                <a:tableStyleId>{073A0DAA-6AF3-43AB-8588-CEC1D06C72B9}</a:tableStyleId>
              </a:tblPr>
              <a:tblGrid>
                <a:gridCol w="5819558">
                  <a:extLst>
                    <a:ext uri="{9D8B030D-6E8A-4147-A177-3AD203B41FA5}">
                      <a16:colId xmlns:a16="http://schemas.microsoft.com/office/drawing/2014/main" val="419575913"/>
                    </a:ext>
                  </a:extLst>
                </a:gridCol>
              </a:tblGrid>
              <a:tr h="370840">
                <a:tc>
                  <a:txBody>
                    <a:bodyPr/>
                    <a:lstStyle/>
                    <a:p>
                      <a:r>
                        <a:rPr lang="de-DE" b="0" dirty="0">
                          <a:solidFill>
                            <a:sysClr val="windowText" lastClr="000000"/>
                          </a:solidFill>
                          <a:latin typeface="Century Gothic" panose="020B0502020202020204" pitchFamily="34" charset="0"/>
                        </a:rPr>
                        <a:t>Stelle dein Mikrofon auf stumm!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3170744"/>
                  </a:ext>
                </a:extLst>
              </a:tr>
              <a:tr h="370840">
                <a:tc>
                  <a:txBody>
                    <a:bodyPr/>
                    <a:lstStyle/>
                    <a:p>
                      <a:r>
                        <a:rPr lang="de-DE" sz="1350" b="0" kern="1200" dirty="0">
                          <a:solidFill>
                            <a:sysClr val="windowText" lastClr="000000"/>
                          </a:solidFill>
                          <a:latin typeface="Century Gothic" panose="020B0502020202020204" pitchFamily="34" charset="0"/>
                          <a:ea typeface="+mn-ea"/>
                          <a:cs typeface="+mn-cs"/>
                        </a:rPr>
                        <a:t>Höre aufmerksam zu!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4815450"/>
                  </a:ext>
                </a:extLst>
              </a:tr>
              <a:tr h="370840">
                <a:tc>
                  <a:txBody>
                    <a:bodyPr/>
                    <a:lstStyle/>
                    <a:p>
                      <a:r>
                        <a:rPr lang="de-DE" sz="1350" b="0" kern="1200" dirty="0">
                          <a:solidFill>
                            <a:sysClr val="windowText" lastClr="000000"/>
                          </a:solidFill>
                          <a:latin typeface="Century Gothic" panose="020B0502020202020204" pitchFamily="34" charset="0"/>
                          <a:ea typeface="+mn-ea"/>
                          <a:cs typeface="+mn-cs"/>
                        </a:rPr>
                        <a:t>Melde dich, wenn du etwas sagen möchtest!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127331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50" b="0" kern="1200" dirty="0">
                          <a:solidFill>
                            <a:sysClr val="windowText" lastClr="000000"/>
                          </a:solidFill>
                          <a:latin typeface="Century Gothic" panose="020B0502020202020204" pitchFamily="34" charset="0"/>
                          <a:ea typeface="+mn-ea"/>
                          <a:cs typeface="+mn-cs"/>
                        </a:rPr>
                        <a:t>Stelle dein Mikrofon erst an, wenn ich dich aufgerufen habe!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671970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50" b="0" kern="1200" dirty="0">
                          <a:solidFill>
                            <a:sysClr val="windowText" lastClr="000000"/>
                          </a:solidFill>
                          <a:latin typeface="Century Gothic" panose="020B0502020202020204" pitchFamily="34" charset="0"/>
                          <a:ea typeface="+mn-ea"/>
                          <a:cs typeface="+mn-cs"/>
                        </a:rPr>
                        <a:t>Stelle dein Mikrofon wieder aus, wenn du alles gesagt hast.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611487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50" b="1" kern="1200" dirty="0">
                          <a:solidFill>
                            <a:sysClr val="windowText" lastClr="000000"/>
                          </a:solidFill>
                          <a:latin typeface="Century Gothic" panose="020B0502020202020204" pitchFamily="34" charset="0"/>
                          <a:ea typeface="+mn-ea"/>
                          <a:cs typeface="+mn-cs"/>
                        </a:rPr>
                        <a:t>Beachte auch im Computerkreis immer unsere Klassenregeln!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194144"/>
                  </a:ext>
                </a:extLst>
              </a:tr>
            </a:tbl>
          </a:graphicData>
        </a:graphic>
      </p:graphicFrame>
      <p:pic>
        <p:nvPicPr>
          <p:cNvPr id="29" name="Grafik 28">
            <a:extLst>
              <a:ext uri="{FF2B5EF4-FFF2-40B4-BE49-F238E27FC236}">
                <a16:creationId xmlns:a16="http://schemas.microsoft.com/office/drawing/2014/main" id="{045972C4-83D9-4CEA-B2A4-08CAB3535E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2221" y="6373309"/>
            <a:ext cx="258366" cy="2196000"/>
          </a:xfrm>
          <a:prstGeom prst="rect">
            <a:avLst/>
          </a:prstGeom>
        </p:spPr>
      </p:pic>
      <p:sp>
        <p:nvSpPr>
          <p:cNvPr id="30" name="Textfeld 29">
            <a:extLst>
              <a:ext uri="{FF2B5EF4-FFF2-40B4-BE49-F238E27FC236}">
                <a16:creationId xmlns:a16="http://schemas.microsoft.com/office/drawing/2014/main" id="{CEA96603-06DB-43CC-A3CE-BF7AE627D959}"/>
              </a:ext>
            </a:extLst>
          </p:cNvPr>
          <p:cNvSpPr txBox="1"/>
          <p:nvPr/>
        </p:nvSpPr>
        <p:spPr>
          <a:xfrm>
            <a:off x="419100" y="8942618"/>
            <a:ext cx="6477000" cy="1009507"/>
          </a:xfrm>
          <a:prstGeom prst="rect">
            <a:avLst/>
          </a:prstGeom>
          <a:noFill/>
        </p:spPr>
        <p:txBody>
          <a:bodyPr wrap="square" rtlCol="0">
            <a:spAutoFit/>
          </a:bodyPr>
          <a:lstStyle/>
          <a:p>
            <a:pPr algn="ctr">
              <a:lnSpc>
                <a:spcPct val="130000"/>
              </a:lnSpc>
            </a:pPr>
            <a:r>
              <a:rPr lang="de-DE" sz="1400" b="1" dirty="0">
                <a:latin typeface="Century Gothic" panose="020B0502020202020204" pitchFamily="34" charset="0"/>
              </a:rPr>
              <a:t>Habe Geduld mit dir und uns! Wir alle geben unser Bestes</a:t>
            </a:r>
          </a:p>
          <a:p>
            <a:pPr algn="ctr">
              <a:lnSpc>
                <a:spcPct val="130000"/>
              </a:lnSpc>
            </a:pPr>
            <a:r>
              <a:rPr lang="de-DE" sz="1400" b="1" dirty="0">
                <a:latin typeface="Century Gothic" panose="020B0502020202020204" pitchFamily="34" charset="0"/>
              </a:rPr>
              <a:t>und zusammen sind wir einfach nur super! </a:t>
            </a:r>
            <a:r>
              <a:rPr lang="de-DE" sz="1800" dirty="0">
                <a:effectLst/>
                <a:latin typeface="Segoe UI Emoji" panose="020B0502040204020203" pitchFamily="34" charset="0"/>
                <a:ea typeface="Calibri" panose="020F0502020204030204" pitchFamily="34" charset="0"/>
                <a:cs typeface="Times New Roman" panose="02020603050405020304" pitchFamily="18" charset="0"/>
                <a:sym typeface="Segoe UI Emoji" panose="020B0502040204020203" pitchFamily="34" charset="0"/>
              </a:rPr>
              <a:t>😉</a:t>
            </a:r>
            <a:endParaRPr lang="de-DE" dirty="0"/>
          </a:p>
          <a:p>
            <a:r>
              <a:rPr lang="de-DE" dirty="0"/>
              <a:t> </a:t>
            </a:r>
          </a:p>
        </p:txBody>
      </p:sp>
    </p:spTree>
    <p:extLst>
      <p:ext uri="{BB962C8B-B14F-4D97-AF65-F5344CB8AC3E}">
        <p14:creationId xmlns:p14="http://schemas.microsoft.com/office/powerpoint/2010/main" val="2247547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F719E1F-3CE7-4CAA-A37A-3AAA655D8FEE}"/>
              </a:ext>
            </a:extLst>
          </p:cNvPr>
          <p:cNvPicPr>
            <a:picLocks noChangeAspect="1"/>
          </p:cNvPicPr>
          <p:nvPr/>
        </p:nvPicPr>
        <p:blipFill>
          <a:blip r:embed="rId2"/>
          <a:stretch>
            <a:fillRect/>
          </a:stretch>
        </p:blipFill>
        <p:spPr>
          <a:xfrm>
            <a:off x="4559473" y="623008"/>
            <a:ext cx="2141951" cy="3005247"/>
          </a:xfrm>
          <a:prstGeom prst="rect">
            <a:avLst/>
          </a:prstGeom>
        </p:spPr>
      </p:pic>
      <p:sp>
        <p:nvSpPr>
          <p:cNvPr id="6" name="Textfeld 5">
            <a:extLst>
              <a:ext uri="{FF2B5EF4-FFF2-40B4-BE49-F238E27FC236}">
                <a16:creationId xmlns:a16="http://schemas.microsoft.com/office/drawing/2014/main" id="{35C98902-DAD2-4455-BA1A-A8DC7BD046F5}"/>
              </a:ext>
            </a:extLst>
          </p:cNvPr>
          <p:cNvSpPr txBox="1"/>
          <p:nvPr/>
        </p:nvSpPr>
        <p:spPr>
          <a:xfrm>
            <a:off x="313151" y="375781"/>
            <a:ext cx="3920646" cy="2356351"/>
          </a:xfrm>
          <a:prstGeom prst="rect">
            <a:avLst/>
          </a:prstGeom>
          <a:noFill/>
        </p:spPr>
        <p:txBody>
          <a:bodyPr wrap="square" rtlCol="0">
            <a:spAutoFit/>
          </a:bodyPr>
          <a:lstStyle/>
          <a:p>
            <a:r>
              <a:rPr lang="de-DE" sz="1200" u="sng" dirty="0">
                <a:latin typeface="Century Gothic" panose="020B0502020202020204" pitchFamily="34" charset="0"/>
              </a:rPr>
              <a:t>Hinweis zur Folie 2</a:t>
            </a:r>
          </a:p>
          <a:p>
            <a:endParaRPr lang="de-DE" sz="1200" dirty="0">
              <a:latin typeface="Century Gothic" panose="020B0502020202020204" pitchFamily="34" charset="0"/>
            </a:endParaRPr>
          </a:p>
          <a:p>
            <a:pPr algn="just">
              <a:lnSpc>
                <a:spcPct val="130000"/>
              </a:lnSpc>
            </a:pPr>
            <a:r>
              <a:rPr lang="de-DE" sz="1200" dirty="0">
                <a:latin typeface="Century Gothic" panose="020B0502020202020204" pitchFamily="34" charset="0"/>
              </a:rPr>
              <a:t>Ich habe sie als mögliches Raster eines Tagesplans konzipiert. Er kann von Ihnen individuell beschriftet werden. Klicken Sie dazu einfach mit dem </a:t>
            </a:r>
            <a:r>
              <a:rPr lang="de-DE" sz="1200" dirty="0" err="1">
                <a:latin typeface="Century Gothic" panose="020B0502020202020204" pitchFamily="34" charset="0"/>
              </a:rPr>
              <a:t>Curser</a:t>
            </a:r>
            <a:r>
              <a:rPr lang="de-DE" sz="1200" dirty="0">
                <a:latin typeface="Century Gothic" panose="020B0502020202020204" pitchFamily="34" charset="0"/>
              </a:rPr>
              <a:t> in die Felder und legen Sie los. </a:t>
            </a:r>
          </a:p>
          <a:p>
            <a:pPr>
              <a:lnSpc>
                <a:spcPct val="130000"/>
              </a:lnSpc>
            </a:pPr>
            <a:endParaRPr lang="de-DE" sz="1200" dirty="0">
              <a:latin typeface="Century Gothic" panose="020B0502020202020204" pitchFamily="34" charset="0"/>
            </a:endParaRPr>
          </a:p>
          <a:p>
            <a:pPr algn="just">
              <a:lnSpc>
                <a:spcPct val="130000"/>
              </a:lnSpc>
            </a:pPr>
            <a:r>
              <a:rPr lang="de-DE" sz="1200" dirty="0">
                <a:latin typeface="Century Gothic" panose="020B0502020202020204" pitchFamily="34" charset="0"/>
              </a:rPr>
              <a:t>Um sie für den Emailversand aus dieser Präsentation zu isolieren gehen Sie wie bei Folie 1 vor. </a:t>
            </a:r>
          </a:p>
        </p:txBody>
      </p:sp>
      <p:sp>
        <p:nvSpPr>
          <p:cNvPr id="7" name="Textfeld 6">
            <a:extLst>
              <a:ext uri="{FF2B5EF4-FFF2-40B4-BE49-F238E27FC236}">
                <a16:creationId xmlns:a16="http://schemas.microsoft.com/office/drawing/2014/main" id="{2843C13E-CC03-44D0-B4A2-47251CFAB161}"/>
              </a:ext>
            </a:extLst>
          </p:cNvPr>
          <p:cNvSpPr txBox="1"/>
          <p:nvPr/>
        </p:nvSpPr>
        <p:spPr>
          <a:xfrm>
            <a:off x="313151" y="4308953"/>
            <a:ext cx="3920646" cy="2116285"/>
          </a:xfrm>
          <a:prstGeom prst="rect">
            <a:avLst/>
          </a:prstGeom>
          <a:noFill/>
        </p:spPr>
        <p:txBody>
          <a:bodyPr wrap="square" rtlCol="0">
            <a:spAutoFit/>
          </a:bodyPr>
          <a:lstStyle/>
          <a:p>
            <a:r>
              <a:rPr lang="de-DE" sz="1200" u="sng" dirty="0">
                <a:latin typeface="Century Gothic" panose="020B0502020202020204" pitchFamily="34" charset="0"/>
              </a:rPr>
              <a:t>Hinweis zur Folie 3</a:t>
            </a:r>
          </a:p>
          <a:p>
            <a:endParaRPr lang="de-DE" sz="1200" dirty="0">
              <a:latin typeface="Century Gothic" panose="020B0502020202020204" pitchFamily="34" charset="0"/>
            </a:endParaRPr>
          </a:p>
          <a:p>
            <a:pPr algn="just">
              <a:lnSpc>
                <a:spcPct val="130000"/>
              </a:lnSpc>
            </a:pPr>
            <a:r>
              <a:rPr lang="de-DE" sz="1200" dirty="0">
                <a:latin typeface="Century Gothic" panose="020B0502020202020204" pitchFamily="34" charset="0"/>
              </a:rPr>
              <a:t>Das Lobkärtchen richtet sich an die Eltern. Sie können auch in dieser Folie Ihren individuellen Elternbrief schreiben. </a:t>
            </a:r>
          </a:p>
          <a:p>
            <a:pPr algn="just">
              <a:lnSpc>
                <a:spcPct val="130000"/>
              </a:lnSpc>
            </a:pPr>
            <a:endParaRPr lang="de-DE" sz="1200" dirty="0">
              <a:latin typeface="Century Gothic" panose="020B0502020202020204" pitchFamily="34" charset="0"/>
            </a:endParaRPr>
          </a:p>
          <a:p>
            <a:pPr algn="just">
              <a:lnSpc>
                <a:spcPct val="130000"/>
              </a:lnSpc>
            </a:pPr>
            <a:r>
              <a:rPr lang="de-DE" sz="1200" dirty="0">
                <a:latin typeface="Century Gothic" panose="020B0502020202020204" pitchFamily="34" charset="0"/>
              </a:rPr>
              <a:t>Um sie für den Emailversand aus dieser Präsentation zu isolieren gehen Sie wie bei Folie 1 und 2. </a:t>
            </a:r>
          </a:p>
        </p:txBody>
      </p:sp>
      <p:pic>
        <p:nvPicPr>
          <p:cNvPr id="9" name="Grafik 8">
            <a:extLst>
              <a:ext uri="{FF2B5EF4-FFF2-40B4-BE49-F238E27FC236}">
                <a16:creationId xmlns:a16="http://schemas.microsoft.com/office/drawing/2014/main" id="{FE3FF4BE-BEAD-436B-AA9E-FF78C7F5FD3A}"/>
              </a:ext>
            </a:extLst>
          </p:cNvPr>
          <p:cNvPicPr>
            <a:picLocks noChangeAspect="1"/>
          </p:cNvPicPr>
          <p:nvPr/>
        </p:nvPicPr>
        <p:blipFill>
          <a:blip r:embed="rId3"/>
          <a:stretch>
            <a:fillRect/>
          </a:stretch>
        </p:blipFill>
        <p:spPr>
          <a:xfrm>
            <a:off x="4496317" y="4491819"/>
            <a:ext cx="2243210" cy="3098953"/>
          </a:xfrm>
          <a:prstGeom prst="rect">
            <a:avLst/>
          </a:prstGeom>
        </p:spPr>
      </p:pic>
      <p:sp>
        <p:nvSpPr>
          <p:cNvPr id="10" name="Textfeld 9">
            <a:extLst>
              <a:ext uri="{FF2B5EF4-FFF2-40B4-BE49-F238E27FC236}">
                <a16:creationId xmlns:a16="http://schemas.microsoft.com/office/drawing/2014/main" id="{A187BB76-FE0C-4C5B-8B21-6294E20BAE1D}"/>
              </a:ext>
            </a:extLst>
          </p:cNvPr>
          <p:cNvSpPr txBox="1"/>
          <p:nvPr/>
        </p:nvSpPr>
        <p:spPr>
          <a:xfrm>
            <a:off x="310019" y="8203074"/>
            <a:ext cx="6237961" cy="915956"/>
          </a:xfrm>
          <a:prstGeom prst="rect">
            <a:avLst/>
          </a:prstGeom>
          <a:noFill/>
        </p:spPr>
        <p:txBody>
          <a:bodyPr wrap="square" rtlCol="0">
            <a:spAutoFit/>
          </a:bodyPr>
          <a:lstStyle/>
          <a:p>
            <a:pPr algn="just"/>
            <a:r>
              <a:rPr lang="de-DE" sz="1200" u="sng" dirty="0">
                <a:latin typeface="Century Gothic" panose="020B0502020202020204" pitchFamily="34" charset="0"/>
              </a:rPr>
              <a:t>Hinweise zur Folie 4 und 5</a:t>
            </a:r>
          </a:p>
          <a:p>
            <a:pPr algn="just"/>
            <a:endParaRPr lang="de-DE" sz="1200" dirty="0">
              <a:latin typeface="Century Gothic" panose="020B0502020202020204" pitchFamily="34" charset="0"/>
            </a:endParaRPr>
          </a:p>
          <a:p>
            <a:pPr algn="just">
              <a:lnSpc>
                <a:spcPct val="130000"/>
              </a:lnSpc>
            </a:pPr>
            <a:r>
              <a:rPr lang="de-DE" sz="1200" dirty="0">
                <a:latin typeface="Century Gothic" panose="020B0502020202020204" pitchFamily="34" charset="0"/>
              </a:rPr>
              <a:t>Hier finden Sie kleine Anregungen für das tägliche Spiel in der Videokonferenz, wenn Sie dieses Ritual in Ihren Computerkreis aufnehmen möchten. </a:t>
            </a:r>
          </a:p>
        </p:txBody>
      </p:sp>
    </p:spTree>
    <p:extLst>
      <p:ext uri="{BB962C8B-B14F-4D97-AF65-F5344CB8AC3E}">
        <p14:creationId xmlns:p14="http://schemas.microsoft.com/office/powerpoint/2010/main" val="2682896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2C5C3F86-3C68-414D-B5E2-DF488CF24B64}"/>
              </a:ext>
            </a:extLst>
          </p:cNvPr>
          <p:cNvGraphicFramePr>
            <a:graphicFrameLocks noGrp="1"/>
          </p:cNvGraphicFramePr>
          <p:nvPr>
            <p:extLst>
              <p:ext uri="{D42A27DB-BD31-4B8C-83A1-F6EECF244321}">
                <p14:modId xmlns:p14="http://schemas.microsoft.com/office/powerpoint/2010/main" val="1432108163"/>
              </p:ext>
            </p:extLst>
          </p:nvPr>
        </p:nvGraphicFramePr>
        <p:xfrm>
          <a:off x="187892" y="400831"/>
          <a:ext cx="6463431" cy="9139238"/>
        </p:xfrm>
        <a:graphic>
          <a:graphicData uri="http://schemas.openxmlformats.org/drawingml/2006/table">
            <a:tbl>
              <a:tblPr firstRow="1" bandRow="1">
                <a:tableStyleId>{5C22544A-7EE6-4342-B048-85BDC9FD1C3A}</a:tableStyleId>
              </a:tblPr>
              <a:tblGrid>
                <a:gridCol w="908300">
                  <a:extLst>
                    <a:ext uri="{9D8B030D-6E8A-4147-A177-3AD203B41FA5}">
                      <a16:colId xmlns:a16="http://schemas.microsoft.com/office/drawing/2014/main" val="2129953593"/>
                    </a:ext>
                  </a:extLst>
                </a:gridCol>
                <a:gridCol w="4304883">
                  <a:extLst>
                    <a:ext uri="{9D8B030D-6E8A-4147-A177-3AD203B41FA5}">
                      <a16:colId xmlns:a16="http://schemas.microsoft.com/office/drawing/2014/main" val="1382883550"/>
                    </a:ext>
                  </a:extLst>
                </a:gridCol>
                <a:gridCol w="1250248">
                  <a:extLst>
                    <a:ext uri="{9D8B030D-6E8A-4147-A177-3AD203B41FA5}">
                      <a16:colId xmlns:a16="http://schemas.microsoft.com/office/drawing/2014/main" val="2243123080"/>
                    </a:ext>
                  </a:extLst>
                </a:gridCol>
              </a:tblGrid>
              <a:tr h="370840">
                <a:tc>
                  <a:txBody>
                    <a:bodyPr/>
                    <a:lstStyle/>
                    <a:p>
                      <a:endParaRPr lang="de-DE" b="0" dirty="0">
                        <a:solidFill>
                          <a:schemeClr val="tx1"/>
                        </a:solidFill>
                        <a:latin typeface="Century Gothic" panose="020B0502020202020204" pitchFamily="34" charset="0"/>
                      </a:endParaRPr>
                    </a:p>
                    <a:p>
                      <a:endParaRPr lang="de-DE" b="0" dirty="0">
                        <a:solidFill>
                          <a:schemeClr val="tx1"/>
                        </a:solidFill>
                        <a:latin typeface="Century Gothic" panose="020B0502020202020204" pitchFamily="34" charset="0"/>
                      </a:endParaRPr>
                    </a:p>
                    <a:p>
                      <a:r>
                        <a:rPr lang="de-DE" b="1" dirty="0">
                          <a:solidFill>
                            <a:schemeClr val="tx1"/>
                          </a:solidFill>
                          <a:latin typeface="Century Gothic" panose="020B0502020202020204" pitchFamily="34" charset="0"/>
                        </a:rPr>
                        <a:t>Zeit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a:stretch>
                    </a:blipFill>
                  </a:tcPr>
                </a:tc>
                <a:tc>
                  <a:txBody>
                    <a:bodyPr/>
                    <a:lstStyle/>
                    <a:p>
                      <a:pPr algn="ctr">
                        <a:lnSpc>
                          <a:spcPct val="130000"/>
                        </a:lnSpc>
                      </a:pPr>
                      <a:r>
                        <a:rPr lang="de-DE" sz="1600" b="0" dirty="0">
                          <a:solidFill>
                            <a:schemeClr val="tx1"/>
                          </a:solidFill>
                          <a:latin typeface="Century Gothic" panose="020B0502020202020204" pitchFamily="34" charset="0"/>
                        </a:rPr>
                        <a:t>Unser Plan für heute:</a:t>
                      </a:r>
                    </a:p>
                    <a:p>
                      <a:pPr algn="ctr">
                        <a:lnSpc>
                          <a:spcPct val="130000"/>
                        </a:lnSpc>
                      </a:pPr>
                      <a:r>
                        <a:rPr lang="de-DE" sz="1600" b="0" dirty="0">
                          <a:solidFill>
                            <a:schemeClr val="tx1"/>
                          </a:solidFill>
                          <a:latin typeface="Century Gothic" panose="020B0502020202020204" pitchFamily="34" charset="0"/>
                        </a:rPr>
                        <a:t>…….2021</a:t>
                      </a:r>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a:stretch>
                    </a:blipFill>
                  </a:tcPr>
                </a:tc>
                <a:tc>
                  <a:txBody>
                    <a:bodyPr/>
                    <a:lstStyle/>
                    <a:p>
                      <a:endParaRPr lang="de-DE" dirty="0">
                        <a:solidFill>
                          <a:schemeClr val="tx1"/>
                        </a:solidFill>
                      </a:endParaRPr>
                    </a:p>
                    <a:p>
                      <a:endParaRPr lang="de-DE" dirty="0">
                        <a:solidFill>
                          <a:schemeClr val="tx1"/>
                        </a:solidFill>
                      </a:endParaRPr>
                    </a:p>
                    <a:p>
                      <a:pPr marL="0" algn="l" defTabSz="685800" rtl="0" eaLnBrk="1" latinLnBrk="0" hangingPunct="1"/>
                      <a:r>
                        <a:rPr lang="de-DE" sz="1350" b="1" kern="1200" dirty="0">
                          <a:solidFill>
                            <a:schemeClr val="tx1"/>
                          </a:solidFill>
                          <a:latin typeface="Century Gothic" panose="020B0502020202020204" pitchFamily="34" charset="0"/>
                          <a:ea typeface="+mn-ea"/>
                          <a:cs typeface="+mn-cs"/>
                        </a:rPr>
                        <a:t>erledigt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a:stretch>
                    </a:blipFill>
                  </a:tcPr>
                </a:tc>
                <a:extLst>
                  <a:ext uri="{0D108BD9-81ED-4DB2-BD59-A6C34878D82A}">
                    <a16:rowId xmlns:a16="http://schemas.microsoft.com/office/drawing/2014/main" val="1671585822"/>
                  </a:ext>
                </a:extLst>
              </a:tr>
              <a:tr h="370840">
                <a:tc>
                  <a:txBody>
                    <a:bodyPr/>
                    <a:lstStyle/>
                    <a:p>
                      <a:endParaRPr lang="de-DE"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de-DE" b="1" dirty="0">
                          <a:solidFill>
                            <a:schemeClr val="tx1"/>
                          </a:solidFill>
                          <a:latin typeface="Century Gothic" panose="020B0502020202020204" pitchFamily="34" charset="0"/>
                        </a:rPr>
                        <a:t>Computerkreis - Morgenkreis</a:t>
                      </a:r>
                    </a:p>
                    <a:p>
                      <a:r>
                        <a:rPr lang="de-DE" dirty="0">
                          <a:solidFill>
                            <a:schemeClr val="tx1"/>
                          </a:solidFill>
                          <a:latin typeface="Century Gothic" panose="020B0502020202020204" pitchFamily="34" charset="0"/>
                        </a:rPr>
                        <a:t>Hausaufgabenbesprechung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0345650"/>
                  </a:ext>
                </a:extLst>
              </a:tr>
              <a:tr h="370840">
                <a:tc>
                  <a:txBody>
                    <a:bodyPr/>
                    <a:lstStyle/>
                    <a:p>
                      <a:endParaRPr lang="de-DE"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30000"/>
                        </a:lnSpc>
                        <a:spcBef>
                          <a:spcPts val="0"/>
                        </a:spcBef>
                        <a:spcAft>
                          <a:spcPts val="0"/>
                        </a:spcAft>
                        <a:buClrTx/>
                        <a:buSzTx/>
                        <a:buFontTx/>
                        <a:buNone/>
                        <a:tabLst/>
                        <a:defRPr/>
                      </a:pPr>
                      <a:r>
                        <a:rPr lang="de-DE" dirty="0">
                          <a:solidFill>
                            <a:schemeClr val="tx1"/>
                          </a:solidFill>
                          <a:latin typeface="Century Gothic" panose="020B0502020202020204" pitchFamily="34" charset="0"/>
                        </a:rPr>
                        <a:t>Aufgaben für Block 1:</a:t>
                      </a:r>
                    </a:p>
                    <a:p>
                      <a:pPr>
                        <a:lnSpc>
                          <a:spcPct val="130000"/>
                        </a:lnSpc>
                      </a:pPr>
                      <a:endParaRPr lang="de-DE" dirty="0">
                        <a:solidFill>
                          <a:schemeClr val="tx1"/>
                        </a:solidFill>
                        <a:latin typeface="Century Gothic" panose="020B0502020202020204" pitchFamily="34" charset="0"/>
                      </a:endParaRPr>
                    </a:p>
                    <a:p>
                      <a:pPr>
                        <a:lnSpc>
                          <a:spcPct val="130000"/>
                        </a:lnSpc>
                      </a:pPr>
                      <a:r>
                        <a:rPr lang="de-DE" dirty="0">
                          <a:solidFill>
                            <a:schemeClr val="tx1"/>
                          </a:solidFill>
                          <a:latin typeface="Century Gothic" panose="020B0502020202020204" pitchFamily="34" charset="0"/>
                        </a:rPr>
                        <a:t>*</a:t>
                      </a:r>
                    </a:p>
                    <a:p>
                      <a:pPr>
                        <a:lnSpc>
                          <a:spcPct val="130000"/>
                        </a:lnSpc>
                      </a:pPr>
                      <a:r>
                        <a:rPr lang="de-DE" dirty="0">
                          <a:solidFill>
                            <a:schemeClr val="tx1"/>
                          </a:solidFill>
                          <a:latin typeface="Century Gothic" panose="020B0502020202020204" pitchFamily="34" charset="0"/>
                        </a:rPr>
                        <a:t>*</a:t>
                      </a:r>
                    </a:p>
                    <a:p>
                      <a:pPr>
                        <a:lnSpc>
                          <a:spcPct val="130000"/>
                        </a:lnSpc>
                      </a:pPr>
                      <a:r>
                        <a:rPr lang="de-DE" dirty="0">
                          <a:solidFill>
                            <a:schemeClr val="tx1"/>
                          </a:solidFill>
                          <a:latin typeface="Century Gothic" panose="020B0502020202020204" pitchFamily="34" charset="0"/>
                        </a:rPr>
                        <a:t>*</a:t>
                      </a:r>
                    </a:p>
                    <a:p>
                      <a:endParaRPr lang="de-DE"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4831683"/>
                  </a:ext>
                </a:extLst>
              </a:tr>
              <a:tr h="370840">
                <a:tc>
                  <a:txBody>
                    <a:bodyPr/>
                    <a:lstStyle/>
                    <a:p>
                      <a:r>
                        <a:rPr lang="de-DE" b="1" dirty="0">
                          <a:solidFill>
                            <a:schemeClr val="tx1"/>
                          </a:solidFill>
                          <a:latin typeface="Century Gothic" panose="020B0502020202020204" pitchFamily="34" charset="0"/>
                        </a:rPr>
                        <a:t>Pause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30000"/>
                        </a:lnSpc>
                      </a:pPr>
                      <a:endParaRPr lang="de-DE" sz="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30000"/>
                        </a:lnSpc>
                      </a:pPr>
                      <a:r>
                        <a:rPr lang="de-DE" sz="1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Öffne dein Fenster, frühstücke </a:t>
                      </a:r>
                    </a:p>
                    <a:p>
                      <a:pPr algn="ctr">
                        <a:lnSpc>
                          <a:spcPct val="130000"/>
                        </a:lnSpc>
                      </a:pPr>
                      <a:r>
                        <a:rPr lang="de-DE" sz="1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und bewege dich an der frischen Luft</a:t>
                      </a:r>
                      <a:endParaRPr lang="de-DE"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a:stretch>
                    </a:blipFill>
                  </a:tcPr>
                </a:tc>
                <a:tc hMerge="1">
                  <a:txBody>
                    <a:bodyPr/>
                    <a:lstStyle/>
                    <a:p>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1657437"/>
                  </a:ext>
                </a:extLst>
              </a:tr>
              <a:tr h="370840">
                <a:tc>
                  <a:txBody>
                    <a:bodyPr/>
                    <a:lstStyle/>
                    <a:p>
                      <a:endParaRPr lang="de-DE"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de-DE" b="1" dirty="0">
                          <a:solidFill>
                            <a:schemeClr val="tx1"/>
                          </a:solidFill>
                          <a:latin typeface="Century Gothic" panose="020B0502020202020204" pitchFamily="34" charset="0"/>
                        </a:rPr>
                        <a:t>Computerkreis</a:t>
                      </a:r>
                    </a:p>
                    <a:p>
                      <a:r>
                        <a:rPr lang="de-DE" b="0" dirty="0">
                          <a:solidFill>
                            <a:schemeClr val="tx1"/>
                          </a:solidFill>
                          <a:latin typeface="Century Gothic" panose="020B0502020202020204" pitchFamily="34" charset="0"/>
                        </a:rPr>
                        <a:t>Besprechung der Aufgaben von Block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8392662"/>
                  </a:ext>
                </a:extLst>
              </a:tr>
              <a:tr h="370840">
                <a:tc>
                  <a:txBody>
                    <a:bodyPr/>
                    <a:lstStyle/>
                    <a:p>
                      <a:endParaRPr lang="de-DE"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30000"/>
                        </a:lnSpc>
                        <a:spcBef>
                          <a:spcPts val="0"/>
                        </a:spcBef>
                        <a:spcAft>
                          <a:spcPts val="0"/>
                        </a:spcAft>
                        <a:buClrTx/>
                        <a:buSzTx/>
                        <a:buFontTx/>
                        <a:buNone/>
                        <a:tabLst/>
                        <a:defRPr/>
                      </a:pPr>
                      <a:r>
                        <a:rPr lang="de-DE" b="0" dirty="0">
                          <a:solidFill>
                            <a:schemeClr val="tx1"/>
                          </a:solidFill>
                          <a:latin typeface="Century Gothic" panose="020B0502020202020204" pitchFamily="34" charset="0"/>
                        </a:rPr>
                        <a:t>Aufgaben für Block 2</a:t>
                      </a:r>
                    </a:p>
                    <a:p>
                      <a:pPr>
                        <a:lnSpc>
                          <a:spcPct val="130000"/>
                        </a:lnSpc>
                      </a:pPr>
                      <a:endParaRPr lang="de-DE" dirty="0">
                        <a:solidFill>
                          <a:schemeClr val="tx1"/>
                        </a:solidFill>
                        <a:latin typeface="Century Gothic" panose="020B0502020202020204" pitchFamily="34" charset="0"/>
                      </a:endParaRPr>
                    </a:p>
                    <a:p>
                      <a:pPr>
                        <a:lnSpc>
                          <a:spcPct val="130000"/>
                        </a:lnSpc>
                      </a:pPr>
                      <a:r>
                        <a:rPr lang="de-DE" dirty="0">
                          <a:solidFill>
                            <a:schemeClr val="tx1"/>
                          </a:solidFill>
                          <a:latin typeface="Century Gothic" panose="020B0502020202020204" pitchFamily="34" charset="0"/>
                        </a:rPr>
                        <a:t>*</a:t>
                      </a:r>
                    </a:p>
                    <a:p>
                      <a:pPr>
                        <a:lnSpc>
                          <a:spcPct val="130000"/>
                        </a:lnSpc>
                      </a:pPr>
                      <a:r>
                        <a:rPr lang="de-DE" dirty="0">
                          <a:solidFill>
                            <a:schemeClr val="tx1"/>
                          </a:solidFill>
                          <a:latin typeface="Century Gothic" panose="020B0502020202020204" pitchFamily="34" charset="0"/>
                        </a:rPr>
                        <a:t>*</a:t>
                      </a:r>
                    </a:p>
                    <a:p>
                      <a:pPr>
                        <a:lnSpc>
                          <a:spcPct val="130000"/>
                        </a:lnSpc>
                      </a:pPr>
                      <a:r>
                        <a:rPr lang="de-DE" dirty="0">
                          <a:solidFill>
                            <a:schemeClr val="tx1"/>
                          </a:solidFill>
                          <a:latin typeface="Century Gothic" panose="020B0502020202020204" pitchFamily="34" charset="0"/>
                        </a:rPr>
                        <a:t>*</a:t>
                      </a:r>
                    </a:p>
                    <a:p>
                      <a:pPr>
                        <a:lnSpc>
                          <a:spcPct val="130000"/>
                        </a:lnSpc>
                      </a:pPr>
                      <a:endParaRPr lang="de-DE"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1301090"/>
                  </a:ext>
                </a:extLst>
              </a:tr>
              <a:tr h="370840">
                <a:tc>
                  <a:txBody>
                    <a:bodyPr/>
                    <a:lstStyle/>
                    <a:p>
                      <a:r>
                        <a:rPr lang="de-DE" dirty="0">
                          <a:solidFill>
                            <a:schemeClr val="tx1"/>
                          </a:solidFill>
                          <a:latin typeface="Century Gothic" panose="020B0502020202020204" pitchFamily="34" charset="0"/>
                        </a:rPr>
                        <a:t>Pause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de-DE" sz="800" dirty="0">
                        <a:solidFill>
                          <a:schemeClr val="tx1"/>
                        </a:solidFill>
                        <a:latin typeface="Century Gothic" panose="020B0502020202020204" pitchFamily="34" charset="0"/>
                      </a:endParaRPr>
                    </a:p>
                    <a:p>
                      <a:pPr algn="ctr">
                        <a:lnSpc>
                          <a:spcPct val="130000"/>
                        </a:lnSpc>
                      </a:pPr>
                      <a:r>
                        <a:rPr lang="de-DE" sz="1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Öffne dein Fenster und mache eine Flitzepause</a:t>
                      </a:r>
                      <a:endParaRPr lang="de-DE" sz="1400" dirty="0">
                        <a:solidFill>
                          <a:schemeClr val="tx1"/>
                        </a:solidFill>
                        <a:latin typeface="Century Gothic" panose="020B0502020202020204" pitchFamily="34" charset="0"/>
                      </a:endParaRPr>
                    </a:p>
                    <a:p>
                      <a:endParaRPr lang="de-DE"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a:stretch>
                    </a:blipFill>
                  </a:tcPr>
                </a:tc>
                <a:tc hMerge="1">
                  <a:txBody>
                    <a:bodyPr/>
                    <a:lstStyle/>
                    <a:p>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3514148"/>
                  </a:ext>
                </a:extLst>
              </a:tr>
              <a:tr h="370840">
                <a:tc>
                  <a:txBody>
                    <a:bodyPr/>
                    <a:lstStyle/>
                    <a:p>
                      <a:endParaRPr lang="de-DE">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de-DE" b="1" dirty="0">
                          <a:solidFill>
                            <a:schemeClr val="tx1"/>
                          </a:solidFill>
                          <a:latin typeface="Century Gothic" panose="020B0502020202020204" pitchFamily="34" charset="0"/>
                        </a:rPr>
                        <a:t>Computerkreis</a:t>
                      </a:r>
                    </a:p>
                    <a:p>
                      <a:r>
                        <a:rPr lang="de-DE" dirty="0">
                          <a:solidFill>
                            <a:schemeClr val="tx1"/>
                          </a:solidFill>
                          <a:latin typeface="Century Gothic" panose="020B0502020202020204" pitchFamily="34" charset="0"/>
                        </a:rPr>
                        <a:t>Besprechung der Aufgaben von Block 2</a:t>
                      </a:r>
                    </a:p>
                    <a:p>
                      <a:pPr marL="0" marR="0" lvl="0" indent="0" algn="l" defTabSz="685800" rtl="0" eaLnBrk="1" fontAlgn="auto" latinLnBrk="0" hangingPunct="1">
                        <a:lnSpc>
                          <a:spcPct val="100000"/>
                        </a:lnSpc>
                        <a:spcBef>
                          <a:spcPts val="0"/>
                        </a:spcBef>
                        <a:spcAft>
                          <a:spcPts val="0"/>
                        </a:spcAft>
                        <a:buClrTx/>
                        <a:buSzTx/>
                        <a:buFontTx/>
                        <a:buNone/>
                        <a:tabLst/>
                        <a:defRPr/>
                      </a:pPr>
                      <a:r>
                        <a:rPr lang="de-DE" dirty="0">
                          <a:solidFill>
                            <a:schemeClr val="tx1"/>
                          </a:solidFill>
                          <a:latin typeface="Century Gothic" panose="020B0502020202020204" pitchFamily="34" charset="0"/>
                        </a:rPr>
                        <a:t>Klassenspiel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4725501"/>
                  </a:ext>
                </a:extLst>
              </a:tr>
              <a:tr h="370840">
                <a:tc gridSpan="3">
                  <a:txBody>
                    <a:bodyPr/>
                    <a:lstStyle/>
                    <a:p>
                      <a:pPr algn="just"/>
                      <a:r>
                        <a:rPr lang="de-DE" b="1" dirty="0">
                          <a:solidFill>
                            <a:schemeClr val="tx1"/>
                          </a:solidFill>
                          <a:latin typeface="Century Gothic" panose="020B0502020202020204" pitchFamily="34" charset="0"/>
                        </a:rPr>
                        <a:t>Hausaufgaben</a:t>
                      </a:r>
                    </a:p>
                    <a:p>
                      <a:pPr algn="just"/>
                      <a:endParaRPr lang="de-DE" dirty="0">
                        <a:solidFill>
                          <a:schemeClr val="tx1"/>
                        </a:solidFill>
                        <a:latin typeface="Century Gothic" panose="020B0502020202020204" pitchFamily="34" charset="0"/>
                      </a:endParaRPr>
                    </a:p>
                    <a:p>
                      <a:pPr marL="450850" indent="0" algn="just"/>
                      <a:r>
                        <a:rPr lang="de-DE" dirty="0">
                          <a:solidFill>
                            <a:schemeClr val="tx1"/>
                          </a:solidFill>
                          <a:latin typeface="Century Gothic" panose="020B0502020202020204" pitchFamily="34" charset="0"/>
                        </a:rPr>
                        <a:t>*</a:t>
                      </a:r>
                    </a:p>
                    <a:p>
                      <a:pPr marL="450850" indent="0" algn="just"/>
                      <a:r>
                        <a:rPr lang="de-DE" dirty="0">
                          <a:solidFill>
                            <a:schemeClr val="tx1"/>
                          </a:solidFill>
                          <a:latin typeface="Century Gothic" panose="020B0502020202020204" pitchFamily="34" charset="0"/>
                        </a:rPr>
                        <a:t>*</a:t>
                      </a:r>
                    </a:p>
                    <a:p>
                      <a:pPr algn="just"/>
                      <a:endParaRPr lang="de-DE" dirty="0">
                        <a:solidFill>
                          <a:schemeClr val="tx1"/>
                        </a:solidFill>
                        <a:latin typeface="Century Gothic" panose="020B0502020202020204" pitchFamily="34" charset="0"/>
                      </a:endParaRPr>
                    </a:p>
                    <a:p>
                      <a:pPr marL="450850" indent="0" algn="just"/>
                      <a:r>
                        <a:rPr lang="de-DE" dirty="0">
                          <a:solidFill>
                            <a:schemeClr val="tx1"/>
                          </a:solidFill>
                          <a:latin typeface="Century Gothic" panose="020B0502020202020204" pitchFamily="34" charset="0"/>
                        </a:rPr>
                        <a:t>Was du noch tun kannst….</a:t>
                      </a:r>
                    </a:p>
                    <a:p>
                      <a:pPr marL="450850" indent="0" algn="just"/>
                      <a:endParaRPr lang="de-DE" dirty="0">
                        <a:solidFill>
                          <a:schemeClr val="tx1"/>
                        </a:solidFill>
                        <a:latin typeface="Century Gothic" panose="020B0502020202020204" pitchFamily="34" charset="0"/>
                      </a:endParaRPr>
                    </a:p>
                    <a:p>
                      <a:pPr marL="450850" indent="0" algn="just"/>
                      <a:r>
                        <a:rPr lang="de-DE" dirty="0">
                          <a:solidFill>
                            <a:schemeClr val="tx1"/>
                          </a:solidFill>
                          <a:latin typeface="Century Gothic" panose="020B0502020202020204" pitchFamily="34" charset="0"/>
                        </a:rPr>
                        <a:t>*</a:t>
                      </a:r>
                    </a:p>
                    <a:p>
                      <a:pPr marL="450850" indent="0" algn="just"/>
                      <a:r>
                        <a:rPr lang="de-DE" dirty="0">
                          <a:solidFill>
                            <a:schemeClr val="tx1"/>
                          </a:solidFill>
                          <a:latin typeface="Century Gothic" panose="020B0502020202020204" pitchFamily="34" charset="0"/>
                        </a:rPr>
                        <a:t>*                                                                                                  verdient?😉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de-DE" dirty="0">
                          <a:solidFill>
                            <a:schemeClr val="tx1"/>
                          </a:solidFill>
                          <a:latin typeface="Century Gothic" panose="020B0502020202020204" pitchFamily="34" charset="0"/>
                        </a:rPr>
                        <a:t>Hausaufgaben</a:t>
                      </a:r>
                    </a:p>
                    <a:p>
                      <a:endParaRPr lang="de-DE" dirty="0">
                        <a:solidFill>
                          <a:schemeClr val="tx1"/>
                        </a:solidFill>
                        <a:latin typeface="Century Gothic" panose="020B0502020202020204" pitchFamily="34" charset="0"/>
                      </a:endParaRPr>
                    </a:p>
                    <a:p>
                      <a:endParaRPr lang="de-DE" dirty="0">
                        <a:solidFill>
                          <a:schemeClr val="tx1"/>
                        </a:solidFill>
                        <a:latin typeface="Century Gothic" panose="020B0502020202020204" pitchFamily="34" charset="0"/>
                      </a:endParaRPr>
                    </a:p>
                    <a:p>
                      <a:endParaRPr lang="de-DE" dirty="0">
                        <a:solidFill>
                          <a:schemeClr val="tx1"/>
                        </a:solidFill>
                        <a:latin typeface="Century Gothic" panose="020B0502020202020204" pitchFamily="34" charset="0"/>
                      </a:endParaRPr>
                    </a:p>
                    <a:p>
                      <a:endParaRPr lang="de-DE" dirty="0">
                        <a:solidFill>
                          <a:schemeClr val="tx1"/>
                        </a:solidFill>
                        <a:latin typeface="Century Gothic" panose="020B0502020202020204" pitchFamily="34" charset="0"/>
                      </a:endParaRPr>
                    </a:p>
                    <a:p>
                      <a:endParaRPr lang="de-DE"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3729373"/>
                  </a:ext>
                </a:extLst>
              </a:tr>
            </a:tbl>
          </a:graphicData>
        </a:graphic>
      </p:graphicFrame>
      <p:pic>
        <p:nvPicPr>
          <p:cNvPr id="8" name="Grafik 7" descr="Ein Bild, das Zeichnung enthält.&#10;&#10;Automatisch generierte Beschreibung">
            <a:extLst>
              <a:ext uri="{FF2B5EF4-FFF2-40B4-BE49-F238E27FC236}">
                <a16:creationId xmlns:a16="http://schemas.microsoft.com/office/drawing/2014/main" id="{01320EC4-38C1-4A28-A1D1-D4044591CA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40" y="8952196"/>
            <a:ext cx="433742" cy="393394"/>
          </a:xfrm>
          <a:prstGeom prst="rect">
            <a:avLst/>
          </a:prstGeom>
        </p:spPr>
      </p:pic>
      <p:sp>
        <p:nvSpPr>
          <p:cNvPr id="19" name="Freihandform 58">
            <a:extLst>
              <a:ext uri="{FF2B5EF4-FFF2-40B4-BE49-F238E27FC236}">
                <a16:creationId xmlns:a16="http://schemas.microsoft.com/office/drawing/2014/main" id="{B1F8875E-16C2-48A1-9E0F-29A9DF22C865}"/>
              </a:ext>
            </a:extLst>
          </p:cNvPr>
          <p:cNvSpPr/>
          <p:nvPr/>
        </p:nvSpPr>
        <p:spPr>
          <a:xfrm>
            <a:off x="6294161" y="816867"/>
            <a:ext cx="204589" cy="214908"/>
          </a:xfrm>
          <a:custGeom>
            <a:avLst/>
            <a:gdLst>
              <a:gd name="connsiteX0" fmla="*/ 0 w 657798"/>
              <a:gd name="connsiteY0" fmla="*/ 375744 h 766269"/>
              <a:gd name="connsiteX1" fmla="*/ 104775 w 657798"/>
              <a:gd name="connsiteY1" fmla="*/ 451944 h 766269"/>
              <a:gd name="connsiteX2" fmla="*/ 123825 w 657798"/>
              <a:gd name="connsiteY2" fmla="*/ 490044 h 766269"/>
              <a:gd name="connsiteX3" fmla="*/ 152400 w 657798"/>
              <a:gd name="connsiteY3" fmla="*/ 537669 h 766269"/>
              <a:gd name="connsiteX4" fmla="*/ 190500 w 657798"/>
              <a:gd name="connsiteY4" fmla="*/ 613869 h 766269"/>
              <a:gd name="connsiteX5" fmla="*/ 209550 w 657798"/>
              <a:gd name="connsiteY5" fmla="*/ 642444 h 766269"/>
              <a:gd name="connsiteX6" fmla="*/ 228600 w 657798"/>
              <a:gd name="connsiteY6" fmla="*/ 699594 h 766269"/>
              <a:gd name="connsiteX7" fmla="*/ 238125 w 657798"/>
              <a:gd name="connsiteY7" fmla="*/ 737694 h 766269"/>
              <a:gd name="connsiteX8" fmla="*/ 257175 w 657798"/>
              <a:gd name="connsiteY8" fmla="*/ 766269 h 766269"/>
              <a:gd name="connsiteX9" fmla="*/ 285750 w 657798"/>
              <a:gd name="connsiteY9" fmla="*/ 604344 h 766269"/>
              <a:gd name="connsiteX10" fmla="*/ 304800 w 657798"/>
              <a:gd name="connsiteY10" fmla="*/ 499569 h 766269"/>
              <a:gd name="connsiteX11" fmla="*/ 323850 w 657798"/>
              <a:gd name="connsiteY11" fmla="*/ 470994 h 766269"/>
              <a:gd name="connsiteX12" fmla="*/ 333375 w 657798"/>
              <a:gd name="connsiteY12" fmla="*/ 432894 h 766269"/>
              <a:gd name="connsiteX13" fmla="*/ 381000 w 657798"/>
              <a:gd name="connsiteY13" fmla="*/ 347169 h 766269"/>
              <a:gd name="connsiteX14" fmla="*/ 419100 w 657798"/>
              <a:gd name="connsiteY14" fmla="*/ 261444 h 766269"/>
              <a:gd name="connsiteX15" fmla="*/ 447675 w 657798"/>
              <a:gd name="connsiteY15" fmla="*/ 213819 h 766269"/>
              <a:gd name="connsiteX16" fmla="*/ 466725 w 657798"/>
              <a:gd name="connsiteY16" fmla="*/ 175719 h 766269"/>
              <a:gd name="connsiteX17" fmla="*/ 495300 w 657798"/>
              <a:gd name="connsiteY17" fmla="*/ 147144 h 766269"/>
              <a:gd name="connsiteX18" fmla="*/ 581025 w 657798"/>
              <a:gd name="connsiteY18" fmla="*/ 61419 h 766269"/>
              <a:gd name="connsiteX19" fmla="*/ 647700 w 657798"/>
              <a:gd name="connsiteY19" fmla="*/ 23319 h 766269"/>
              <a:gd name="connsiteX20" fmla="*/ 638175 w 657798"/>
              <a:gd name="connsiteY20" fmla="*/ 23319 h 76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7798" h="766269">
                <a:moveTo>
                  <a:pt x="0" y="375744"/>
                </a:moveTo>
                <a:cubicBezTo>
                  <a:pt x="34925" y="401144"/>
                  <a:pt x="73043" y="422653"/>
                  <a:pt x="104775" y="451944"/>
                </a:cubicBezTo>
                <a:cubicBezTo>
                  <a:pt x="115208" y="461575"/>
                  <a:pt x="116929" y="477632"/>
                  <a:pt x="123825" y="490044"/>
                </a:cubicBezTo>
                <a:cubicBezTo>
                  <a:pt x="132816" y="506228"/>
                  <a:pt x="143623" y="521369"/>
                  <a:pt x="152400" y="537669"/>
                </a:cubicBezTo>
                <a:cubicBezTo>
                  <a:pt x="165864" y="562673"/>
                  <a:pt x="174748" y="590240"/>
                  <a:pt x="190500" y="613869"/>
                </a:cubicBezTo>
                <a:cubicBezTo>
                  <a:pt x="196850" y="623394"/>
                  <a:pt x="204901" y="631983"/>
                  <a:pt x="209550" y="642444"/>
                </a:cubicBezTo>
                <a:cubicBezTo>
                  <a:pt x="217705" y="660794"/>
                  <a:pt x="223730" y="680113"/>
                  <a:pt x="228600" y="699594"/>
                </a:cubicBezTo>
                <a:cubicBezTo>
                  <a:pt x="231775" y="712294"/>
                  <a:pt x="232968" y="725662"/>
                  <a:pt x="238125" y="737694"/>
                </a:cubicBezTo>
                <a:cubicBezTo>
                  <a:pt x="242634" y="748216"/>
                  <a:pt x="250825" y="756744"/>
                  <a:pt x="257175" y="766269"/>
                </a:cubicBezTo>
                <a:cubicBezTo>
                  <a:pt x="274275" y="680769"/>
                  <a:pt x="264038" y="734613"/>
                  <a:pt x="285750" y="604344"/>
                </a:cubicBezTo>
                <a:cubicBezTo>
                  <a:pt x="286820" y="597925"/>
                  <a:pt x="300806" y="510219"/>
                  <a:pt x="304800" y="499569"/>
                </a:cubicBezTo>
                <a:cubicBezTo>
                  <a:pt x="308820" y="488850"/>
                  <a:pt x="317500" y="480519"/>
                  <a:pt x="323850" y="470994"/>
                </a:cubicBezTo>
                <a:cubicBezTo>
                  <a:pt x="327025" y="458294"/>
                  <a:pt x="328778" y="445151"/>
                  <a:pt x="333375" y="432894"/>
                </a:cubicBezTo>
                <a:cubicBezTo>
                  <a:pt x="343915" y="404786"/>
                  <a:pt x="367010" y="372351"/>
                  <a:pt x="381000" y="347169"/>
                </a:cubicBezTo>
                <a:cubicBezTo>
                  <a:pt x="431499" y="256271"/>
                  <a:pt x="366115" y="367414"/>
                  <a:pt x="419100" y="261444"/>
                </a:cubicBezTo>
                <a:cubicBezTo>
                  <a:pt x="427379" y="244885"/>
                  <a:pt x="438684" y="230003"/>
                  <a:pt x="447675" y="213819"/>
                </a:cubicBezTo>
                <a:cubicBezTo>
                  <a:pt x="454571" y="201407"/>
                  <a:pt x="458472" y="187273"/>
                  <a:pt x="466725" y="175719"/>
                </a:cubicBezTo>
                <a:cubicBezTo>
                  <a:pt x="474555" y="164758"/>
                  <a:pt x="486534" y="157371"/>
                  <a:pt x="495300" y="147144"/>
                </a:cubicBezTo>
                <a:cubicBezTo>
                  <a:pt x="554469" y="78113"/>
                  <a:pt x="487131" y="136534"/>
                  <a:pt x="581025" y="61419"/>
                </a:cubicBezTo>
                <a:cubicBezTo>
                  <a:pt x="657798" y="0"/>
                  <a:pt x="584686" y="54826"/>
                  <a:pt x="647700" y="23319"/>
                </a:cubicBezTo>
                <a:cubicBezTo>
                  <a:pt x="650540" y="21899"/>
                  <a:pt x="641350" y="23319"/>
                  <a:pt x="638175" y="23319"/>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pic>
        <p:nvPicPr>
          <p:cNvPr id="21" name="Grafik 20">
            <a:extLst>
              <a:ext uri="{FF2B5EF4-FFF2-40B4-BE49-F238E27FC236}">
                <a16:creationId xmlns:a16="http://schemas.microsoft.com/office/drawing/2014/main" id="{F00B14D1-36A5-490C-92B4-5641FF7596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3073" y="7761682"/>
            <a:ext cx="1116723" cy="1278735"/>
          </a:xfrm>
          <a:prstGeom prst="rect">
            <a:avLst/>
          </a:prstGeom>
        </p:spPr>
      </p:pic>
    </p:spTree>
    <p:extLst>
      <p:ext uri="{BB962C8B-B14F-4D97-AF65-F5344CB8AC3E}">
        <p14:creationId xmlns:p14="http://schemas.microsoft.com/office/powerpoint/2010/main" val="1580090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F3FCC03B-FEA3-4E80-AF1B-DD63C3415346}"/>
              </a:ext>
            </a:extLst>
          </p:cNvPr>
          <p:cNvSpPr/>
          <p:nvPr/>
        </p:nvSpPr>
        <p:spPr>
          <a:xfrm>
            <a:off x="1806798" y="3072663"/>
            <a:ext cx="3228584" cy="4559474"/>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00AC85F4-CAD9-4B9A-9DC0-CDEFF15F0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5342" y="3452868"/>
            <a:ext cx="457143" cy="3885714"/>
          </a:xfrm>
          <a:prstGeom prst="rect">
            <a:avLst/>
          </a:prstGeom>
        </p:spPr>
      </p:pic>
      <p:sp>
        <p:nvSpPr>
          <p:cNvPr id="7" name="Rechteck 6">
            <a:extLst>
              <a:ext uri="{FF2B5EF4-FFF2-40B4-BE49-F238E27FC236}">
                <a16:creationId xmlns:a16="http://schemas.microsoft.com/office/drawing/2014/main" id="{C35E9ABD-F4C4-437F-8329-773FCC4F2465}"/>
              </a:ext>
            </a:extLst>
          </p:cNvPr>
          <p:cNvSpPr>
            <a:spLocks noChangeAspect="1"/>
          </p:cNvSpPr>
          <p:nvPr/>
        </p:nvSpPr>
        <p:spPr>
          <a:xfrm>
            <a:off x="1829078" y="3096873"/>
            <a:ext cx="3189600" cy="349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5724F6EF-6037-4055-AA7D-409E54775D09}"/>
              </a:ext>
            </a:extLst>
          </p:cNvPr>
          <p:cNvSpPr txBox="1"/>
          <p:nvPr/>
        </p:nvSpPr>
        <p:spPr>
          <a:xfrm>
            <a:off x="1806798" y="3114026"/>
            <a:ext cx="3244404" cy="307777"/>
          </a:xfrm>
          <a:prstGeom prst="rect">
            <a:avLst/>
          </a:prstGeom>
          <a:noFill/>
        </p:spPr>
        <p:txBody>
          <a:bodyPr wrap="square" rtlCol="0">
            <a:spAutoFit/>
          </a:bodyPr>
          <a:lstStyle/>
          <a:p>
            <a:r>
              <a:rPr lang="de-DE" sz="1400" dirty="0">
                <a:latin typeface="Century Gothic" panose="020B0502020202020204" pitchFamily="34" charset="0"/>
              </a:rPr>
              <a:t>Lob-Bärchen für das Distanzlernen</a:t>
            </a:r>
          </a:p>
        </p:txBody>
      </p:sp>
      <p:sp>
        <p:nvSpPr>
          <p:cNvPr id="9" name="Rechteck 8">
            <a:extLst>
              <a:ext uri="{FF2B5EF4-FFF2-40B4-BE49-F238E27FC236}">
                <a16:creationId xmlns:a16="http://schemas.microsoft.com/office/drawing/2014/main" id="{A68AFF20-6292-4295-B1EA-497AFA92DF01}"/>
              </a:ext>
            </a:extLst>
          </p:cNvPr>
          <p:cNvSpPr>
            <a:spLocks noChangeAspect="1"/>
          </p:cNvSpPr>
          <p:nvPr/>
        </p:nvSpPr>
        <p:spPr>
          <a:xfrm>
            <a:off x="1834200" y="7351282"/>
            <a:ext cx="3189600" cy="272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8578BFDA-7F27-4696-B037-767A899EF19E}"/>
              </a:ext>
            </a:extLst>
          </p:cNvPr>
          <p:cNvSpPr txBox="1"/>
          <p:nvPr/>
        </p:nvSpPr>
        <p:spPr>
          <a:xfrm>
            <a:off x="1823380" y="7288518"/>
            <a:ext cx="3228584" cy="369332"/>
          </a:xfrm>
          <a:prstGeom prst="rect">
            <a:avLst/>
          </a:prstGeom>
          <a:noFill/>
        </p:spPr>
        <p:txBody>
          <a:bodyPr wrap="square" rtlCol="0">
            <a:spAutoFit/>
          </a:bodyPr>
          <a:lstStyle/>
          <a:p>
            <a:r>
              <a:rPr lang="de-DE" sz="1200" dirty="0">
                <a:latin typeface="Century Gothic" panose="020B0502020202020204" pitchFamily="34" charset="0"/>
              </a:rPr>
              <a:t>Genussvoll lutschen, nicht kauen </a:t>
            </a:r>
            <a:r>
              <a:rPr lang="de-DE" sz="1800" dirty="0">
                <a:effectLst/>
                <a:latin typeface="Segoe UI Emoji" panose="020B0502040204020203" pitchFamily="34" charset="0"/>
                <a:ea typeface="Calibri" panose="020F0502020204030204" pitchFamily="34" charset="0"/>
                <a:cs typeface="Times New Roman" panose="02020603050405020304" pitchFamily="18" charset="0"/>
                <a:sym typeface="Segoe UI Emoji" panose="020B0502040204020203" pitchFamily="34" charset="0"/>
              </a:rPr>
              <a:t>😉</a:t>
            </a:r>
            <a:endParaRPr lang="de-DE" sz="1200" dirty="0">
              <a:latin typeface="Century Gothic" panose="020B0502020202020204" pitchFamily="34" charset="0"/>
            </a:endParaRPr>
          </a:p>
        </p:txBody>
      </p:sp>
      <p:sp>
        <p:nvSpPr>
          <p:cNvPr id="11" name="Textfeld 10">
            <a:extLst>
              <a:ext uri="{FF2B5EF4-FFF2-40B4-BE49-F238E27FC236}">
                <a16:creationId xmlns:a16="http://schemas.microsoft.com/office/drawing/2014/main" id="{FCB95B16-588A-4DAC-864E-9A64439B08A8}"/>
              </a:ext>
            </a:extLst>
          </p:cNvPr>
          <p:cNvSpPr txBox="1"/>
          <p:nvPr/>
        </p:nvSpPr>
        <p:spPr>
          <a:xfrm>
            <a:off x="2333057" y="4949558"/>
            <a:ext cx="2685621" cy="307777"/>
          </a:xfrm>
          <a:prstGeom prst="rect">
            <a:avLst/>
          </a:prstGeom>
          <a:noFill/>
        </p:spPr>
        <p:txBody>
          <a:bodyPr wrap="square" rtlCol="0">
            <a:spAutoFit/>
          </a:bodyPr>
          <a:lstStyle/>
          <a:p>
            <a:r>
              <a:rPr lang="de-DE" sz="1400" dirty="0">
                <a:latin typeface="Century Gothic" panose="020B0502020202020204" pitchFamily="34" charset="0"/>
              </a:rPr>
              <a:t>Du warst sehr fleißig.</a:t>
            </a:r>
          </a:p>
        </p:txBody>
      </p:sp>
      <p:sp>
        <p:nvSpPr>
          <p:cNvPr id="12" name="Textfeld 11">
            <a:extLst>
              <a:ext uri="{FF2B5EF4-FFF2-40B4-BE49-F238E27FC236}">
                <a16:creationId xmlns:a16="http://schemas.microsoft.com/office/drawing/2014/main" id="{7D217177-AC1B-4D1F-8530-6ED2C095BFDF}"/>
              </a:ext>
            </a:extLst>
          </p:cNvPr>
          <p:cNvSpPr txBox="1"/>
          <p:nvPr/>
        </p:nvSpPr>
        <p:spPr>
          <a:xfrm>
            <a:off x="2333057" y="6238696"/>
            <a:ext cx="2685621" cy="307777"/>
          </a:xfrm>
          <a:prstGeom prst="rect">
            <a:avLst/>
          </a:prstGeom>
          <a:noFill/>
        </p:spPr>
        <p:txBody>
          <a:bodyPr wrap="square" rtlCol="0">
            <a:spAutoFit/>
          </a:bodyPr>
          <a:lstStyle/>
          <a:p>
            <a:r>
              <a:rPr lang="de-DE" sz="1400" dirty="0">
                <a:latin typeface="Century Gothic" panose="020B0502020202020204" pitchFamily="34" charset="0"/>
              </a:rPr>
              <a:t>Du hast dir Mühe gegeben.</a:t>
            </a:r>
          </a:p>
        </p:txBody>
      </p:sp>
      <p:sp>
        <p:nvSpPr>
          <p:cNvPr id="13" name="Textfeld 12">
            <a:extLst>
              <a:ext uri="{FF2B5EF4-FFF2-40B4-BE49-F238E27FC236}">
                <a16:creationId xmlns:a16="http://schemas.microsoft.com/office/drawing/2014/main" id="{6F7AA730-A074-474D-8C36-7942F9D0DFD2}"/>
              </a:ext>
            </a:extLst>
          </p:cNvPr>
          <p:cNvSpPr txBox="1"/>
          <p:nvPr/>
        </p:nvSpPr>
        <p:spPr>
          <a:xfrm>
            <a:off x="2333057" y="6883267"/>
            <a:ext cx="2685621" cy="307777"/>
          </a:xfrm>
          <a:prstGeom prst="rect">
            <a:avLst/>
          </a:prstGeom>
          <a:noFill/>
        </p:spPr>
        <p:txBody>
          <a:bodyPr wrap="square" rtlCol="0">
            <a:spAutoFit/>
          </a:bodyPr>
          <a:lstStyle/>
          <a:p>
            <a:r>
              <a:rPr lang="de-DE" sz="1400" dirty="0">
                <a:latin typeface="Century Gothic" panose="020B0502020202020204" pitchFamily="34" charset="0"/>
              </a:rPr>
              <a:t>Ein Trostbärchen für dich.</a:t>
            </a:r>
          </a:p>
        </p:txBody>
      </p:sp>
      <p:sp>
        <p:nvSpPr>
          <p:cNvPr id="14" name="Textfeld 13">
            <a:extLst>
              <a:ext uri="{FF2B5EF4-FFF2-40B4-BE49-F238E27FC236}">
                <a16:creationId xmlns:a16="http://schemas.microsoft.com/office/drawing/2014/main" id="{8564031C-8C38-4177-8EFE-1567C6CC3653}"/>
              </a:ext>
            </a:extLst>
          </p:cNvPr>
          <p:cNvSpPr txBox="1"/>
          <p:nvPr/>
        </p:nvSpPr>
        <p:spPr>
          <a:xfrm>
            <a:off x="2333057" y="3660420"/>
            <a:ext cx="2764955" cy="307777"/>
          </a:xfrm>
          <a:prstGeom prst="rect">
            <a:avLst/>
          </a:prstGeom>
          <a:noFill/>
        </p:spPr>
        <p:txBody>
          <a:bodyPr wrap="square" rtlCol="0">
            <a:spAutoFit/>
          </a:bodyPr>
          <a:lstStyle/>
          <a:p>
            <a:r>
              <a:rPr lang="de-DE" sz="1400" dirty="0">
                <a:latin typeface="Century Gothic" panose="020B0502020202020204" pitchFamily="34" charset="0"/>
              </a:rPr>
              <a:t>Du hast dich gut konzentriert.</a:t>
            </a:r>
          </a:p>
        </p:txBody>
      </p:sp>
      <p:sp>
        <p:nvSpPr>
          <p:cNvPr id="15" name="Textfeld 14">
            <a:extLst>
              <a:ext uri="{FF2B5EF4-FFF2-40B4-BE49-F238E27FC236}">
                <a16:creationId xmlns:a16="http://schemas.microsoft.com/office/drawing/2014/main" id="{9671E165-35E8-42AF-BEAF-21FE76D3FBA7}"/>
              </a:ext>
            </a:extLst>
          </p:cNvPr>
          <p:cNvSpPr txBox="1"/>
          <p:nvPr/>
        </p:nvSpPr>
        <p:spPr>
          <a:xfrm>
            <a:off x="2333057" y="4304989"/>
            <a:ext cx="2685621" cy="307777"/>
          </a:xfrm>
          <a:prstGeom prst="rect">
            <a:avLst/>
          </a:prstGeom>
          <a:noFill/>
        </p:spPr>
        <p:txBody>
          <a:bodyPr wrap="square" rtlCol="0">
            <a:spAutoFit/>
          </a:bodyPr>
          <a:lstStyle/>
          <a:p>
            <a:r>
              <a:rPr lang="de-DE" sz="1400" dirty="0">
                <a:latin typeface="Century Gothic" panose="020B0502020202020204" pitchFamily="34" charset="0"/>
              </a:rPr>
              <a:t>Du hast alles erledigt.</a:t>
            </a:r>
          </a:p>
        </p:txBody>
      </p:sp>
      <p:sp>
        <p:nvSpPr>
          <p:cNvPr id="16" name="Textfeld 15">
            <a:extLst>
              <a:ext uri="{FF2B5EF4-FFF2-40B4-BE49-F238E27FC236}">
                <a16:creationId xmlns:a16="http://schemas.microsoft.com/office/drawing/2014/main" id="{C89CD39F-6F70-4E87-A4E7-6E68EA5E3D2C}"/>
              </a:ext>
            </a:extLst>
          </p:cNvPr>
          <p:cNvSpPr txBox="1"/>
          <p:nvPr/>
        </p:nvSpPr>
        <p:spPr>
          <a:xfrm>
            <a:off x="2333057" y="5594127"/>
            <a:ext cx="2685621" cy="307777"/>
          </a:xfrm>
          <a:prstGeom prst="rect">
            <a:avLst/>
          </a:prstGeom>
          <a:noFill/>
        </p:spPr>
        <p:txBody>
          <a:bodyPr wrap="square" rtlCol="0">
            <a:spAutoFit/>
          </a:bodyPr>
          <a:lstStyle/>
          <a:p>
            <a:r>
              <a:rPr lang="de-DE" sz="1400" dirty="0">
                <a:latin typeface="Century Gothic" panose="020B0502020202020204" pitchFamily="34" charset="0"/>
              </a:rPr>
              <a:t>Du hast kontrolliert.</a:t>
            </a:r>
          </a:p>
        </p:txBody>
      </p:sp>
      <p:sp>
        <p:nvSpPr>
          <p:cNvPr id="2" name="Textfeld 1">
            <a:extLst>
              <a:ext uri="{FF2B5EF4-FFF2-40B4-BE49-F238E27FC236}">
                <a16:creationId xmlns:a16="http://schemas.microsoft.com/office/drawing/2014/main" id="{501202DD-8D19-49B2-9C9F-84F2576ACC0E}"/>
              </a:ext>
            </a:extLst>
          </p:cNvPr>
          <p:cNvSpPr txBox="1"/>
          <p:nvPr/>
        </p:nvSpPr>
        <p:spPr>
          <a:xfrm>
            <a:off x="325677" y="325677"/>
            <a:ext cx="6206646" cy="1987019"/>
          </a:xfrm>
          <a:prstGeom prst="rect">
            <a:avLst/>
          </a:prstGeom>
          <a:noFill/>
        </p:spPr>
        <p:txBody>
          <a:bodyPr wrap="square" rtlCol="0">
            <a:spAutoFit/>
          </a:bodyPr>
          <a:lstStyle/>
          <a:p>
            <a:pPr>
              <a:lnSpc>
                <a:spcPct val="130000"/>
              </a:lnSpc>
            </a:pPr>
            <a:r>
              <a:rPr lang="de-DE" sz="1200" dirty="0">
                <a:latin typeface="Century Gothic" panose="020B0502020202020204" pitchFamily="34" charset="0"/>
              </a:rPr>
              <a:t>Liebe Eltern,</a:t>
            </a:r>
          </a:p>
          <a:p>
            <a:pPr>
              <a:lnSpc>
                <a:spcPct val="130000"/>
              </a:lnSpc>
            </a:pPr>
            <a:r>
              <a:rPr lang="de-DE" sz="1200" dirty="0">
                <a:latin typeface="Century Gothic" panose="020B0502020202020204" pitchFamily="34" charset="0"/>
              </a:rPr>
              <a:t>Dieses Lobkärtchen kann Ihrem Kind das Fernlernen ein wenig versüßen. </a:t>
            </a:r>
          </a:p>
          <a:p>
            <a:pPr>
              <a:lnSpc>
                <a:spcPct val="130000"/>
              </a:lnSpc>
            </a:pPr>
            <a:r>
              <a:rPr lang="de-DE" sz="1200" dirty="0">
                <a:latin typeface="Century Gothic" panose="020B0502020202020204" pitchFamily="34" charset="0"/>
              </a:rPr>
              <a:t>Wenn Sie mögen, drucken Sie es aus und legen Sie Ihrem Kind am Ende des Fernlerntages genau die Gummibärchen auf die Karte, die es Ihrer Meinung nach redlich verdient hat.  </a:t>
            </a:r>
          </a:p>
          <a:p>
            <a:pPr>
              <a:lnSpc>
                <a:spcPct val="130000"/>
              </a:lnSpc>
            </a:pPr>
            <a:r>
              <a:rPr lang="de-DE" sz="1200" dirty="0">
                <a:latin typeface="Century Gothic" panose="020B0502020202020204" pitchFamily="34" charset="0"/>
              </a:rPr>
              <a:t>Herzliche Grüße</a:t>
            </a:r>
          </a:p>
          <a:p>
            <a:pPr>
              <a:lnSpc>
                <a:spcPct val="130000"/>
              </a:lnSpc>
            </a:pPr>
            <a:endParaRPr lang="de-DE" sz="1200" dirty="0">
              <a:latin typeface="Century Gothic" panose="020B0502020202020204" pitchFamily="34" charset="0"/>
            </a:endParaRPr>
          </a:p>
          <a:p>
            <a:pPr>
              <a:lnSpc>
                <a:spcPct val="130000"/>
              </a:lnSpc>
            </a:pPr>
            <a:endParaRPr lang="de-DE" sz="1200" dirty="0">
              <a:latin typeface="Century Gothic" panose="020B0502020202020204" pitchFamily="34" charset="0"/>
            </a:endParaRPr>
          </a:p>
        </p:txBody>
      </p:sp>
    </p:spTree>
    <p:extLst>
      <p:ext uri="{BB962C8B-B14F-4D97-AF65-F5344CB8AC3E}">
        <p14:creationId xmlns:p14="http://schemas.microsoft.com/office/powerpoint/2010/main" val="1981854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0819FEA-65CF-4A90-A4C3-B65B9CF17ED0}"/>
              </a:ext>
            </a:extLst>
          </p:cNvPr>
          <p:cNvSpPr txBox="1"/>
          <p:nvPr/>
        </p:nvSpPr>
        <p:spPr>
          <a:xfrm>
            <a:off x="302428" y="214209"/>
            <a:ext cx="6328229" cy="923330"/>
          </a:xfrm>
          <a:prstGeom prst="rect">
            <a:avLst/>
          </a:prstGeom>
          <a:noFill/>
        </p:spPr>
        <p:txBody>
          <a:bodyPr wrap="square" rtlCol="0">
            <a:spAutoFit/>
          </a:bodyPr>
          <a:lstStyle/>
          <a:p>
            <a:r>
              <a:rPr lang="de-DE" dirty="0">
                <a:latin typeface="Century Gothic" panose="020B0502020202020204" pitchFamily="34" charset="0"/>
              </a:rPr>
              <a:t>Spiele für die Videokonferenz</a:t>
            </a:r>
          </a:p>
          <a:p>
            <a:endParaRPr lang="de-DE" dirty="0">
              <a:latin typeface="Century Gothic" panose="020B0502020202020204" pitchFamily="34" charset="0"/>
            </a:endParaRPr>
          </a:p>
          <a:p>
            <a:endParaRPr lang="de-DE" dirty="0"/>
          </a:p>
        </p:txBody>
      </p:sp>
      <p:sp>
        <p:nvSpPr>
          <p:cNvPr id="6" name="Textfeld 5">
            <a:extLst>
              <a:ext uri="{FF2B5EF4-FFF2-40B4-BE49-F238E27FC236}">
                <a16:creationId xmlns:a16="http://schemas.microsoft.com/office/drawing/2014/main" id="{238EF462-D73A-4A6C-B89D-29947719B5BD}"/>
              </a:ext>
            </a:extLst>
          </p:cNvPr>
          <p:cNvSpPr txBox="1"/>
          <p:nvPr/>
        </p:nvSpPr>
        <p:spPr>
          <a:xfrm>
            <a:off x="283174" y="721649"/>
            <a:ext cx="6163535" cy="870944"/>
          </a:xfrm>
          <a:prstGeom prst="rect">
            <a:avLst/>
          </a:prstGeom>
          <a:noFill/>
        </p:spPr>
        <p:txBody>
          <a:bodyPr wrap="square" rtlCol="0">
            <a:spAutoFit/>
          </a:bodyPr>
          <a:lstStyle/>
          <a:p>
            <a:pPr algn="just">
              <a:lnSpc>
                <a:spcPct val="130000"/>
              </a:lnSpc>
            </a:pPr>
            <a:r>
              <a:rPr lang="de-DE" sz="1000" b="1" dirty="0">
                <a:latin typeface="Century Gothic" pitchFamily="34" charset="0"/>
              </a:rPr>
              <a:t>Schultasche packen:</a:t>
            </a:r>
          </a:p>
          <a:p>
            <a:pPr algn="just">
              <a:lnSpc>
                <a:spcPct val="130000"/>
              </a:lnSpc>
            </a:pPr>
            <a:r>
              <a:rPr lang="de-DE" sz="1000" u="sng" dirty="0">
                <a:latin typeface="Century Gothic" pitchFamily="34" charset="0"/>
              </a:rPr>
              <a:t>Material: </a:t>
            </a:r>
            <a:r>
              <a:rPr lang="de-DE" sz="1000" dirty="0">
                <a:latin typeface="Century Gothic" pitchFamily="34" charset="0"/>
              </a:rPr>
              <a:t>keins</a:t>
            </a:r>
          </a:p>
          <a:p>
            <a:pPr algn="just">
              <a:lnSpc>
                <a:spcPct val="130000"/>
              </a:lnSpc>
            </a:pPr>
            <a:r>
              <a:rPr lang="de-DE" sz="1000" u="sng" dirty="0">
                <a:latin typeface="Century Gothic" pitchFamily="34" charset="0"/>
              </a:rPr>
              <a:t>Durchführung:</a:t>
            </a:r>
            <a:r>
              <a:rPr lang="de-DE" sz="1000" dirty="0">
                <a:latin typeface="Century Gothic" pitchFamily="34" charset="0"/>
              </a:rPr>
              <a:t> Ich packe meine Schultasche und nehme mit ... Jeder wiederholt die Sachen der Vorgänger und sagt einen neuen Gegenstand dazu. Wer einen Fehler macht, scheidet aus.</a:t>
            </a:r>
          </a:p>
        </p:txBody>
      </p:sp>
      <p:sp>
        <p:nvSpPr>
          <p:cNvPr id="8" name="Textfeld 7">
            <a:extLst>
              <a:ext uri="{FF2B5EF4-FFF2-40B4-BE49-F238E27FC236}">
                <a16:creationId xmlns:a16="http://schemas.microsoft.com/office/drawing/2014/main" id="{F3D015EC-1F50-4155-91B3-583ADB45E15A}"/>
              </a:ext>
            </a:extLst>
          </p:cNvPr>
          <p:cNvSpPr txBox="1"/>
          <p:nvPr/>
        </p:nvSpPr>
        <p:spPr>
          <a:xfrm>
            <a:off x="283174" y="1758359"/>
            <a:ext cx="6163534" cy="1671163"/>
          </a:xfrm>
          <a:prstGeom prst="rect">
            <a:avLst/>
          </a:prstGeom>
          <a:noFill/>
        </p:spPr>
        <p:txBody>
          <a:bodyPr wrap="square" rtlCol="0">
            <a:spAutoFit/>
          </a:bodyPr>
          <a:lstStyle/>
          <a:p>
            <a:pPr algn="just">
              <a:lnSpc>
                <a:spcPct val="130000"/>
              </a:lnSpc>
            </a:pPr>
            <a:r>
              <a:rPr lang="de-DE" sz="1000" b="1" dirty="0">
                <a:latin typeface="Century Gothic" pitchFamily="34" charset="0"/>
              </a:rPr>
              <a:t>Blitzlicht:</a:t>
            </a:r>
          </a:p>
          <a:p>
            <a:pPr algn="just">
              <a:lnSpc>
                <a:spcPct val="130000"/>
              </a:lnSpc>
            </a:pPr>
            <a:r>
              <a:rPr lang="de-DE" sz="1000" u="sng" dirty="0">
                <a:latin typeface="Century Gothic" pitchFamily="34" charset="0"/>
              </a:rPr>
              <a:t>Material: </a:t>
            </a:r>
            <a:r>
              <a:rPr lang="de-DE" sz="1000" dirty="0">
                <a:latin typeface="Century Gothic" pitchFamily="34" charset="0"/>
              </a:rPr>
              <a:t>keins</a:t>
            </a:r>
          </a:p>
          <a:p>
            <a:pPr algn="just">
              <a:lnSpc>
                <a:spcPct val="130000"/>
              </a:lnSpc>
            </a:pPr>
            <a:r>
              <a:rPr lang="de-DE" sz="1000" u="sng" dirty="0">
                <a:latin typeface="Century Gothic" pitchFamily="34" charset="0"/>
              </a:rPr>
              <a:t>Durchführung:</a:t>
            </a:r>
            <a:r>
              <a:rPr lang="de-DE" sz="1000" dirty="0">
                <a:latin typeface="Century Gothic" pitchFamily="34" charset="0"/>
              </a:rPr>
              <a:t> Alle Kinder halten die Kamera zu. Der Spielleiter fragt:</a:t>
            </a:r>
          </a:p>
          <a:p>
            <a:pPr marL="171450" indent="-171450" algn="just">
              <a:lnSpc>
                <a:spcPct val="130000"/>
              </a:lnSpc>
              <a:buFont typeface="Arial" panose="020B0604020202020204" pitchFamily="34" charset="0"/>
              <a:buChar char="•"/>
            </a:pPr>
            <a:r>
              <a:rPr lang="de-DE" sz="1000" dirty="0">
                <a:latin typeface="Century Gothic" pitchFamily="34" charset="0"/>
              </a:rPr>
              <a:t>Wer hat heute gute Laune?</a:t>
            </a:r>
          </a:p>
          <a:p>
            <a:pPr marL="171450" indent="-171450" algn="just">
              <a:lnSpc>
                <a:spcPct val="130000"/>
              </a:lnSpc>
              <a:buFont typeface="Arial" panose="020B0604020202020204" pitchFamily="34" charset="0"/>
              <a:buChar char="•"/>
            </a:pPr>
            <a:r>
              <a:rPr lang="de-DE" sz="1000" dirty="0">
                <a:latin typeface="Century Gothic" pitchFamily="34" charset="0"/>
              </a:rPr>
              <a:t>Wer hat gut geschlafen?</a:t>
            </a:r>
          </a:p>
          <a:p>
            <a:pPr marL="171450" indent="-171450" algn="just">
              <a:lnSpc>
                <a:spcPct val="130000"/>
              </a:lnSpc>
              <a:buFont typeface="Arial" panose="020B0604020202020204" pitchFamily="34" charset="0"/>
              <a:buChar char="•"/>
            </a:pPr>
            <a:r>
              <a:rPr lang="de-DE" sz="1000" dirty="0">
                <a:latin typeface="Century Gothic" pitchFamily="34" charset="0"/>
              </a:rPr>
              <a:t>Wer hat diese Woche Geburtstag?</a:t>
            </a:r>
          </a:p>
          <a:p>
            <a:pPr marL="171450" indent="-171450" algn="just">
              <a:lnSpc>
                <a:spcPct val="130000"/>
              </a:lnSpc>
              <a:buFont typeface="Arial" panose="020B0604020202020204" pitchFamily="34" charset="0"/>
              <a:buChar char="•"/>
            </a:pPr>
            <a:r>
              <a:rPr lang="de-DE" sz="1000" dirty="0">
                <a:latin typeface="Century Gothic" pitchFamily="34" charset="0"/>
              </a:rPr>
              <a:t>…</a:t>
            </a:r>
          </a:p>
          <a:p>
            <a:pPr algn="just">
              <a:lnSpc>
                <a:spcPct val="130000"/>
              </a:lnSpc>
            </a:pPr>
            <a:r>
              <a:rPr lang="de-DE" sz="1000" dirty="0">
                <a:latin typeface="Century Gothic" pitchFamily="34" charset="0"/>
              </a:rPr>
              <a:t>Alle Kinder, die die Fragen mit „Ja“ beantworten können öffnen ihre Kamera.</a:t>
            </a:r>
          </a:p>
        </p:txBody>
      </p:sp>
      <p:sp>
        <p:nvSpPr>
          <p:cNvPr id="9" name="Textfeld 8">
            <a:extLst>
              <a:ext uri="{FF2B5EF4-FFF2-40B4-BE49-F238E27FC236}">
                <a16:creationId xmlns:a16="http://schemas.microsoft.com/office/drawing/2014/main" id="{8B660002-ABD2-40F1-843C-639C26AA8F99}"/>
              </a:ext>
            </a:extLst>
          </p:cNvPr>
          <p:cNvSpPr txBox="1"/>
          <p:nvPr/>
        </p:nvSpPr>
        <p:spPr>
          <a:xfrm>
            <a:off x="283174" y="3594357"/>
            <a:ext cx="6245881" cy="1070999"/>
          </a:xfrm>
          <a:prstGeom prst="rect">
            <a:avLst/>
          </a:prstGeom>
          <a:noFill/>
        </p:spPr>
        <p:txBody>
          <a:bodyPr wrap="square" rtlCol="0">
            <a:spAutoFit/>
          </a:bodyPr>
          <a:lstStyle/>
          <a:p>
            <a:pPr algn="just">
              <a:lnSpc>
                <a:spcPct val="130000"/>
              </a:lnSpc>
            </a:pPr>
            <a:r>
              <a:rPr lang="de-DE" sz="1000" b="1" dirty="0">
                <a:latin typeface="Century Gothic" pitchFamily="34" charset="0"/>
              </a:rPr>
              <a:t>Bewegungskette</a:t>
            </a:r>
          </a:p>
          <a:p>
            <a:pPr algn="just">
              <a:lnSpc>
                <a:spcPct val="130000"/>
              </a:lnSpc>
            </a:pPr>
            <a:r>
              <a:rPr lang="de-DE" sz="1000" u="sng" dirty="0">
                <a:latin typeface="Century Gothic" pitchFamily="34" charset="0"/>
              </a:rPr>
              <a:t>Material:</a:t>
            </a:r>
            <a:r>
              <a:rPr lang="de-DE" sz="1000" dirty="0">
                <a:latin typeface="Century Gothic" pitchFamily="34" charset="0"/>
              </a:rPr>
              <a:t> keins</a:t>
            </a:r>
          </a:p>
          <a:p>
            <a:pPr algn="just">
              <a:lnSpc>
                <a:spcPct val="130000"/>
              </a:lnSpc>
            </a:pPr>
            <a:r>
              <a:rPr lang="de-DE" sz="1000" u="sng" dirty="0">
                <a:latin typeface="Century Gothic" pitchFamily="34" charset="0"/>
              </a:rPr>
              <a:t>Durchführung:</a:t>
            </a:r>
            <a:r>
              <a:rPr lang="de-DE" sz="1000" dirty="0">
                <a:latin typeface="Century Gothic" pitchFamily="34" charset="0"/>
              </a:rPr>
              <a:t> Kind eins macht eine Bewegung vor. Das nächste Kind muss diese Bewegung nachmachen und eine Bewegung dazugeben, Kind drei macht die Bewegung von 1 und 2 und eine Neue ... Bei einem Fehler startet die nächste Runde.</a:t>
            </a:r>
          </a:p>
        </p:txBody>
      </p:sp>
      <p:sp>
        <p:nvSpPr>
          <p:cNvPr id="10" name="Textfeld 9">
            <a:extLst>
              <a:ext uri="{FF2B5EF4-FFF2-40B4-BE49-F238E27FC236}">
                <a16:creationId xmlns:a16="http://schemas.microsoft.com/office/drawing/2014/main" id="{B698E866-C53C-4ED7-A2C8-76C0D07E0738}"/>
              </a:ext>
            </a:extLst>
          </p:cNvPr>
          <p:cNvSpPr txBox="1"/>
          <p:nvPr/>
        </p:nvSpPr>
        <p:spPr>
          <a:xfrm>
            <a:off x="283174" y="4830191"/>
            <a:ext cx="6245882" cy="1271054"/>
          </a:xfrm>
          <a:prstGeom prst="rect">
            <a:avLst/>
          </a:prstGeom>
          <a:noFill/>
        </p:spPr>
        <p:txBody>
          <a:bodyPr wrap="square" rtlCol="0">
            <a:spAutoFit/>
          </a:bodyPr>
          <a:lstStyle/>
          <a:p>
            <a:pPr algn="just">
              <a:lnSpc>
                <a:spcPct val="130000"/>
              </a:lnSpc>
            </a:pPr>
            <a:r>
              <a:rPr lang="de-DE" sz="1000" b="1" dirty="0">
                <a:latin typeface="Century Gothic" pitchFamily="34" charset="0"/>
              </a:rPr>
              <a:t>Etwas verändern:</a:t>
            </a:r>
          </a:p>
          <a:p>
            <a:pPr algn="just">
              <a:lnSpc>
                <a:spcPct val="130000"/>
              </a:lnSpc>
            </a:pPr>
            <a:r>
              <a:rPr lang="de-DE" sz="1000" u="sng" dirty="0">
                <a:latin typeface="Century Gothic" pitchFamily="34" charset="0"/>
              </a:rPr>
              <a:t>Material: </a:t>
            </a:r>
            <a:r>
              <a:rPr lang="de-DE" sz="1000" dirty="0">
                <a:latin typeface="Century Gothic" pitchFamily="34" charset="0"/>
              </a:rPr>
              <a:t>keins</a:t>
            </a:r>
          </a:p>
          <a:p>
            <a:pPr algn="just">
              <a:lnSpc>
                <a:spcPct val="130000"/>
              </a:lnSpc>
            </a:pPr>
            <a:r>
              <a:rPr lang="de-DE" sz="1000" u="sng" dirty="0">
                <a:latin typeface="Century Gothic" pitchFamily="34" charset="0"/>
              </a:rPr>
              <a:t>Durchführung:</a:t>
            </a:r>
            <a:r>
              <a:rPr lang="de-DE" sz="1000" dirty="0">
                <a:latin typeface="Century Gothic" pitchFamily="34" charset="0"/>
              </a:rPr>
              <a:t> Ein Kind muss sich alle Mitspieler genau anschauen und dann den Computerkreis verlassen. Nun dürfen die restlichen Kinder je eine Sache an sich verändern (Halstuch umbinden, Frisur ändern, Shirt wechseln etc.) Nach drei Minuten kommt das Kind zurück und muss möglichst viele veränderte Dinge erkennen.</a:t>
            </a:r>
          </a:p>
        </p:txBody>
      </p:sp>
      <p:sp>
        <p:nvSpPr>
          <p:cNvPr id="11" name="Textfeld 10">
            <a:extLst>
              <a:ext uri="{FF2B5EF4-FFF2-40B4-BE49-F238E27FC236}">
                <a16:creationId xmlns:a16="http://schemas.microsoft.com/office/drawing/2014/main" id="{703A1FC5-D807-4DE0-8BF0-EEA080E041DB}"/>
              </a:ext>
            </a:extLst>
          </p:cNvPr>
          <p:cNvSpPr txBox="1"/>
          <p:nvPr/>
        </p:nvSpPr>
        <p:spPr>
          <a:xfrm>
            <a:off x="283174" y="6311294"/>
            <a:ext cx="6347483" cy="2046714"/>
          </a:xfrm>
          <a:prstGeom prst="rect">
            <a:avLst/>
          </a:prstGeom>
          <a:noFill/>
        </p:spPr>
        <p:txBody>
          <a:bodyPr wrap="square" rtlCol="0">
            <a:spAutoFit/>
          </a:bodyPr>
          <a:lstStyle/>
          <a:p>
            <a:pPr algn="just">
              <a:lnSpc>
                <a:spcPct val="130000"/>
              </a:lnSpc>
            </a:pPr>
            <a:r>
              <a:rPr lang="de-DE" sz="1000" b="1" dirty="0">
                <a:latin typeface="Century Gothic" pitchFamily="34" charset="0"/>
              </a:rPr>
              <a:t>Pferdegalopp, </a:t>
            </a:r>
            <a:r>
              <a:rPr lang="de-DE" sz="1000" b="1" dirty="0" err="1">
                <a:latin typeface="Century Gothic" pitchFamily="34" charset="0"/>
              </a:rPr>
              <a:t>Aramsamsam</a:t>
            </a:r>
            <a:r>
              <a:rPr lang="de-DE" sz="1000" b="1" dirty="0">
                <a:latin typeface="Century Gothic" pitchFamily="34" charset="0"/>
              </a:rPr>
              <a:t> oder andere Klatschspiele:</a:t>
            </a:r>
          </a:p>
          <a:p>
            <a:pPr algn="just">
              <a:lnSpc>
                <a:spcPct val="130000"/>
              </a:lnSpc>
            </a:pPr>
            <a:r>
              <a:rPr lang="de-DE" sz="1000" u="sng" dirty="0">
                <a:latin typeface="Century Gothic" pitchFamily="34" charset="0"/>
              </a:rPr>
              <a:t>Material</a:t>
            </a:r>
            <a:r>
              <a:rPr lang="de-DE" sz="1000" dirty="0">
                <a:latin typeface="Century Gothic" pitchFamily="34" charset="0"/>
              </a:rPr>
              <a:t>: keins</a:t>
            </a:r>
          </a:p>
          <a:p>
            <a:pPr algn="just">
              <a:lnSpc>
                <a:spcPct val="130000"/>
              </a:lnSpc>
            </a:pPr>
            <a:r>
              <a:rPr lang="de-DE" sz="1000" u="sng" dirty="0">
                <a:latin typeface="Century Gothic" pitchFamily="34" charset="0"/>
              </a:rPr>
              <a:t>Durchführung:</a:t>
            </a:r>
            <a:r>
              <a:rPr lang="de-DE" sz="1000" dirty="0">
                <a:latin typeface="Century Gothic" pitchFamily="34" charset="0"/>
              </a:rPr>
              <a:t> Alle Kinder sitzen vor dem PC und klatschen im Takt auf ihre Oberschenkel. Alle Kinder machen die Bewegungen des Spielleiters nach:</a:t>
            </a:r>
          </a:p>
          <a:p>
            <a:pPr algn="just">
              <a:lnSpc>
                <a:spcPct val="130000"/>
              </a:lnSpc>
            </a:pPr>
            <a:r>
              <a:rPr lang="de-DE" sz="1000" dirty="0">
                <a:latin typeface="Century Gothic" pitchFamily="34" charset="0"/>
              </a:rPr>
              <a:t>Langsam anlaufen zur Box (langsam klatschen), loslaufen (klatschen), über einen Graben (Hände hochwerfen), weiterlaufen (weiter klatschen), Linkskurve (mit dem Oberkörper nach links lehnen), Rechtskurve (mit dem Oberkörper nach rechts lehnen), Zieleinlauf (schnell klatschen), Zielfoto (versteinert sein), in die Box (langsam weiterklatschen)</a:t>
            </a:r>
          </a:p>
          <a:p>
            <a:pPr>
              <a:lnSpc>
                <a:spcPct val="130000"/>
              </a:lnSpc>
            </a:pPr>
            <a:r>
              <a:rPr lang="de-DE" sz="1000" b="1" dirty="0">
                <a:latin typeface="Century Gothic" pitchFamily="34" charset="0"/>
              </a:rPr>
              <a:t> </a:t>
            </a:r>
            <a:endParaRPr lang="de-DE" sz="1000" dirty="0">
              <a:latin typeface="Century Gothic" pitchFamily="34" charset="0"/>
            </a:endParaRPr>
          </a:p>
          <a:p>
            <a:r>
              <a:rPr lang="de-DE" sz="1000" dirty="0">
                <a:latin typeface="Century Gothic" pitchFamily="34" charset="0"/>
              </a:rPr>
              <a:t> </a:t>
            </a:r>
          </a:p>
        </p:txBody>
      </p:sp>
      <p:sp>
        <p:nvSpPr>
          <p:cNvPr id="12" name="Textfeld 11">
            <a:extLst>
              <a:ext uri="{FF2B5EF4-FFF2-40B4-BE49-F238E27FC236}">
                <a16:creationId xmlns:a16="http://schemas.microsoft.com/office/drawing/2014/main" id="{B3FC1E8D-08FD-4944-A29B-11DE50C5E207}"/>
              </a:ext>
            </a:extLst>
          </p:cNvPr>
          <p:cNvSpPr txBox="1"/>
          <p:nvPr/>
        </p:nvSpPr>
        <p:spPr>
          <a:xfrm>
            <a:off x="283174" y="8167805"/>
            <a:ext cx="6163534" cy="870944"/>
          </a:xfrm>
          <a:prstGeom prst="rect">
            <a:avLst/>
          </a:prstGeom>
          <a:noFill/>
        </p:spPr>
        <p:txBody>
          <a:bodyPr wrap="square" rtlCol="0">
            <a:spAutoFit/>
          </a:bodyPr>
          <a:lstStyle/>
          <a:p>
            <a:pPr algn="just">
              <a:lnSpc>
                <a:spcPct val="130000"/>
              </a:lnSpc>
            </a:pPr>
            <a:r>
              <a:rPr lang="de-DE" sz="1000" b="1" dirty="0">
                <a:latin typeface="Century Gothic" pitchFamily="34" charset="0"/>
              </a:rPr>
              <a:t>Scharade oder Pantomime:</a:t>
            </a:r>
          </a:p>
          <a:p>
            <a:pPr algn="just">
              <a:lnSpc>
                <a:spcPct val="130000"/>
              </a:lnSpc>
            </a:pPr>
            <a:r>
              <a:rPr lang="de-DE" sz="1000" u="sng" dirty="0">
                <a:latin typeface="Century Gothic" pitchFamily="34" charset="0"/>
              </a:rPr>
              <a:t>Material: </a:t>
            </a:r>
            <a:r>
              <a:rPr lang="de-DE" sz="1000" dirty="0">
                <a:latin typeface="Century Gothic" pitchFamily="34" charset="0"/>
              </a:rPr>
              <a:t>keins</a:t>
            </a:r>
          </a:p>
          <a:p>
            <a:pPr algn="just">
              <a:lnSpc>
                <a:spcPct val="130000"/>
              </a:lnSpc>
            </a:pPr>
            <a:r>
              <a:rPr lang="de-DE" sz="1000" u="sng" dirty="0">
                <a:latin typeface="Century Gothic" pitchFamily="34" charset="0"/>
              </a:rPr>
              <a:t>Durchführung:</a:t>
            </a:r>
            <a:r>
              <a:rPr lang="de-DE" sz="1000" dirty="0">
                <a:latin typeface="Century Gothic" pitchFamily="34" charset="0"/>
              </a:rPr>
              <a:t> Ausgewählte Kinder stellen per Email versendete Begriffe wortlos vor, die anderen raten. </a:t>
            </a:r>
          </a:p>
        </p:txBody>
      </p:sp>
    </p:spTree>
    <p:extLst>
      <p:ext uri="{BB962C8B-B14F-4D97-AF65-F5344CB8AC3E}">
        <p14:creationId xmlns:p14="http://schemas.microsoft.com/office/powerpoint/2010/main" val="3114785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a:extLst>
              <a:ext uri="{FF2B5EF4-FFF2-40B4-BE49-F238E27FC236}">
                <a16:creationId xmlns:a16="http://schemas.microsoft.com/office/drawing/2014/main" id="{024A3F29-7200-4824-A7A0-B0AB06C8479B}"/>
              </a:ext>
            </a:extLst>
          </p:cNvPr>
          <p:cNvSpPr txBox="1"/>
          <p:nvPr/>
        </p:nvSpPr>
        <p:spPr>
          <a:xfrm>
            <a:off x="302580" y="440171"/>
            <a:ext cx="6163534" cy="870944"/>
          </a:xfrm>
          <a:prstGeom prst="rect">
            <a:avLst/>
          </a:prstGeom>
          <a:noFill/>
        </p:spPr>
        <p:txBody>
          <a:bodyPr wrap="square" rtlCol="0">
            <a:spAutoFit/>
          </a:bodyPr>
          <a:lstStyle/>
          <a:p>
            <a:pPr algn="just">
              <a:lnSpc>
                <a:spcPct val="130000"/>
              </a:lnSpc>
            </a:pPr>
            <a:r>
              <a:rPr lang="de-DE" sz="1000" b="1" dirty="0">
                <a:latin typeface="Century Gothic" pitchFamily="34" charset="0"/>
              </a:rPr>
              <a:t>Lippen lesen:</a:t>
            </a:r>
          </a:p>
          <a:p>
            <a:pPr algn="just">
              <a:lnSpc>
                <a:spcPct val="130000"/>
              </a:lnSpc>
            </a:pPr>
            <a:r>
              <a:rPr lang="de-DE" sz="1000" u="sng" dirty="0">
                <a:latin typeface="Century Gothic" pitchFamily="34" charset="0"/>
              </a:rPr>
              <a:t>Material: </a:t>
            </a:r>
            <a:r>
              <a:rPr lang="de-DE" sz="1000" dirty="0">
                <a:latin typeface="Century Gothic" pitchFamily="34" charset="0"/>
              </a:rPr>
              <a:t>keins</a:t>
            </a:r>
          </a:p>
          <a:p>
            <a:pPr algn="just">
              <a:lnSpc>
                <a:spcPct val="130000"/>
              </a:lnSpc>
            </a:pPr>
            <a:r>
              <a:rPr lang="de-DE" sz="1000" u="sng" dirty="0">
                <a:latin typeface="Century Gothic" pitchFamily="34" charset="0"/>
              </a:rPr>
              <a:t>Durchführung:</a:t>
            </a:r>
            <a:r>
              <a:rPr lang="de-DE" sz="1000" dirty="0">
                <a:latin typeface="Century Gothic" pitchFamily="34" charset="0"/>
              </a:rPr>
              <a:t> </a:t>
            </a:r>
            <a:r>
              <a:rPr lang="de-DE" sz="1000" dirty="0">
                <a:effectLst/>
                <a:latin typeface="Calibri" panose="020F0502020204030204" pitchFamily="34" charset="0"/>
                <a:ea typeface="Calibri" panose="020F0502020204030204" pitchFamily="34" charset="0"/>
                <a:cs typeface="Times New Roman" panose="02020603050405020304" pitchFamily="18" charset="0"/>
              </a:rPr>
              <a:t>ein Spieler </a:t>
            </a:r>
            <a:r>
              <a:rPr lang="de-DE" sz="1000" dirty="0">
                <a:latin typeface="Century Gothic" pitchFamily="34" charset="0"/>
              </a:rPr>
              <a:t>stellt sein Mikro stumm und sagt Wörter, Phrasen oder Sätze. Die anderen versuchen es von den Lippen abzulesen. </a:t>
            </a:r>
          </a:p>
        </p:txBody>
      </p:sp>
      <p:sp>
        <p:nvSpPr>
          <p:cNvPr id="13" name="Textfeld 12">
            <a:extLst>
              <a:ext uri="{FF2B5EF4-FFF2-40B4-BE49-F238E27FC236}">
                <a16:creationId xmlns:a16="http://schemas.microsoft.com/office/drawing/2014/main" id="{BCFF3578-FEDB-4670-A45B-D2BB3705FEEF}"/>
              </a:ext>
            </a:extLst>
          </p:cNvPr>
          <p:cNvSpPr txBox="1"/>
          <p:nvPr/>
        </p:nvSpPr>
        <p:spPr>
          <a:xfrm>
            <a:off x="302580" y="2738090"/>
            <a:ext cx="6163534" cy="1070549"/>
          </a:xfrm>
          <a:prstGeom prst="rect">
            <a:avLst/>
          </a:prstGeom>
          <a:noFill/>
        </p:spPr>
        <p:txBody>
          <a:bodyPr wrap="square" rtlCol="0">
            <a:spAutoFit/>
          </a:bodyPr>
          <a:lstStyle/>
          <a:p>
            <a:pPr algn="just">
              <a:lnSpc>
                <a:spcPct val="130000"/>
              </a:lnSpc>
            </a:pPr>
            <a:r>
              <a:rPr lang="de-DE" sz="1000" b="1" dirty="0">
                <a:latin typeface="Century Gothic" pitchFamily="34" charset="0"/>
              </a:rPr>
              <a:t>Stadt/Land/Fluss</a:t>
            </a:r>
          </a:p>
          <a:p>
            <a:pPr algn="just">
              <a:lnSpc>
                <a:spcPct val="130000"/>
              </a:lnSpc>
            </a:pPr>
            <a:r>
              <a:rPr lang="de-DE" sz="1000" b="1" dirty="0">
                <a:latin typeface="Century Gothic" pitchFamily="34" charset="0"/>
              </a:rPr>
              <a:t>Bingo mit Zahlen im Neunerfeld</a:t>
            </a:r>
          </a:p>
          <a:p>
            <a:pPr algn="just">
              <a:lnSpc>
                <a:spcPct val="130000"/>
              </a:lnSpc>
            </a:pPr>
            <a:r>
              <a:rPr lang="de-DE" sz="1000" b="1" dirty="0">
                <a:latin typeface="Century Gothic" pitchFamily="34" charset="0"/>
              </a:rPr>
              <a:t>Galgenmännchen auf Papier im Hintergrund</a:t>
            </a:r>
          </a:p>
          <a:p>
            <a:pPr algn="just">
              <a:lnSpc>
                <a:spcPct val="130000"/>
              </a:lnSpc>
            </a:pPr>
            <a:r>
              <a:rPr lang="de-DE" sz="1000" b="1" dirty="0">
                <a:latin typeface="Century Gothic" pitchFamily="34" charset="0"/>
              </a:rPr>
              <a:t>…</a:t>
            </a:r>
          </a:p>
          <a:p>
            <a:pPr algn="just">
              <a:lnSpc>
                <a:spcPct val="130000"/>
              </a:lnSpc>
            </a:pPr>
            <a:endParaRPr lang="de-DE" sz="1000" b="1" dirty="0">
              <a:latin typeface="Century Gothic" pitchFamily="34" charset="0"/>
            </a:endParaRPr>
          </a:p>
        </p:txBody>
      </p:sp>
      <p:sp>
        <p:nvSpPr>
          <p:cNvPr id="15" name="Textfeld 14">
            <a:extLst>
              <a:ext uri="{FF2B5EF4-FFF2-40B4-BE49-F238E27FC236}">
                <a16:creationId xmlns:a16="http://schemas.microsoft.com/office/drawing/2014/main" id="{C1826551-8B14-4BA3-A617-D80AAA4D46C4}"/>
              </a:ext>
            </a:extLst>
          </p:cNvPr>
          <p:cNvSpPr txBox="1"/>
          <p:nvPr/>
        </p:nvSpPr>
        <p:spPr>
          <a:xfrm>
            <a:off x="302580" y="1410417"/>
            <a:ext cx="6163534" cy="1070999"/>
          </a:xfrm>
          <a:prstGeom prst="rect">
            <a:avLst/>
          </a:prstGeom>
          <a:noFill/>
        </p:spPr>
        <p:txBody>
          <a:bodyPr wrap="square" rtlCol="0">
            <a:spAutoFit/>
          </a:bodyPr>
          <a:lstStyle/>
          <a:p>
            <a:pPr algn="just">
              <a:lnSpc>
                <a:spcPct val="130000"/>
              </a:lnSpc>
            </a:pPr>
            <a:r>
              <a:rPr lang="de-DE" sz="1000" b="1" dirty="0">
                <a:latin typeface="Century Gothic" pitchFamily="34" charset="0"/>
              </a:rPr>
              <a:t>Such-</a:t>
            </a:r>
            <a:r>
              <a:rPr lang="de-DE" sz="1000" b="1" dirty="0" err="1">
                <a:latin typeface="Century Gothic" pitchFamily="34" charset="0"/>
              </a:rPr>
              <a:t>Ralley</a:t>
            </a:r>
            <a:r>
              <a:rPr lang="de-DE" sz="1000" b="1" dirty="0">
                <a:latin typeface="Century Gothic" pitchFamily="34" charset="0"/>
              </a:rPr>
              <a:t>:</a:t>
            </a:r>
          </a:p>
          <a:p>
            <a:pPr algn="just">
              <a:lnSpc>
                <a:spcPct val="130000"/>
              </a:lnSpc>
            </a:pPr>
            <a:r>
              <a:rPr lang="de-DE" sz="1000" u="sng" dirty="0">
                <a:latin typeface="Century Gothic" pitchFamily="34" charset="0"/>
              </a:rPr>
              <a:t>Material: </a:t>
            </a:r>
            <a:r>
              <a:rPr lang="de-DE" sz="1000" dirty="0">
                <a:latin typeface="Century Gothic" pitchFamily="34" charset="0"/>
              </a:rPr>
              <a:t>keins</a:t>
            </a:r>
          </a:p>
          <a:p>
            <a:pPr algn="just">
              <a:lnSpc>
                <a:spcPct val="130000"/>
              </a:lnSpc>
            </a:pPr>
            <a:r>
              <a:rPr lang="de-DE" sz="1000" u="sng" dirty="0">
                <a:latin typeface="Century Gothic" pitchFamily="34" charset="0"/>
              </a:rPr>
              <a:t>Durchführung:</a:t>
            </a:r>
            <a:r>
              <a:rPr lang="de-DE" sz="1000" dirty="0">
                <a:latin typeface="Century Gothic" pitchFamily="34" charset="0"/>
              </a:rPr>
              <a:t> Der Spielleiter formuliert Suchaufträge und die Kinder führen sie aus.</a:t>
            </a:r>
          </a:p>
          <a:p>
            <a:pPr algn="just">
              <a:lnSpc>
                <a:spcPct val="130000"/>
              </a:lnSpc>
            </a:pPr>
            <a:r>
              <a:rPr lang="de-DE" sz="1000" dirty="0">
                <a:latin typeface="Century Gothic" pitchFamily="34" charset="0"/>
              </a:rPr>
              <a:t>„Suche einen runden, blauen, eckigen, ovalen, kaputten, kuscheligen Gegenstand, dein Lieblingskuscheltier, dein Lieblingsbuch…. Einen Gegenstand, der mit „</a:t>
            </a:r>
            <a:r>
              <a:rPr lang="de-DE" sz="1000" dirty="0" err="1">
                <a:latin typeface="Century Gothic" pitchFamily="34" charset="0"/>
              </a:rPr>
              <a:t>Pf</a:t>
            </a:r>
            <a:r>
              <a:rPr lang="de-DE" sz="1000" dirty="0">
                <a:latin typeface="Century Gothic" pitchFamily="34" charset="0"/>
              </a:rPr>
              <a:t>“ beginnt…. </a:t>
            </a:r>
          </a:p>
        </p:txBody>
      </p:sp>
    </p:spTree>
    <p:extLst>
      <p:ext uri="{BB962C8B-B14F-4D97-AF65-F5344CB8AC3E}">
        <p14:creationId xmlns:p14="http://schemas.microsoft.com/office/powerpoint/2010/main" val="316657039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977</Words>
  <Application>Microsoft Office PowerPoint</Application>
  <PresentationFormat>A4-Papier (210 x 297 mm)</PresentationFormat>
  <Paragraphs>148</Paragraphs>
  <Slides>7</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7</vt:i4>
      </vt:variant>
    </vt:vector>
  </HeadingPairs>
  <TitlesOfParts>
    <vt:vector size="13" baseType="lpstr">
      <vt:lpstr>Arial</vt:lpstr>
      <vt:lpstr>Calibri</vt:lpstr>
      <vt:lpstr>Calibri Light</vt:lpstr>
      <vt:lpstr>Century Gothic</vt:lpstr>
      <vt:lpstr>Segoe UI Emoji</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Udo Kiel</dc:creator>
  <cp:lastModifiedBy>Udo Kiel</cp:lastModifiedBy>
  <cp:revision>36</cp:revision>
  <dcterms:created xsi:type="dcterms:W3CDTF">2021-05-07T08:27:01Z</dcterms:created>
  <dcterms:modified xsi:type="dcterms:W3CDTF">2021-05-12T11:06:43Z</dcterms:modified>
</cp:coreProperties>
</file>